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3.xml" ContentType="application/vnd.openxmlformats-officedocument.theme+xml"/>
  <Override PartName="/ppt/slideLayouts/slideLayout158.xml" ContentType="application/vnd.openxmlformats-officedocument.presentationml.slideLayout+xml"/>
  <Override PartName="/ppt/theme/theme4.xml" ContentType="application/vnd.openxmlformats-officedocument.theme+xml"/>
  <Override PartName="/ppt/slideLayouts/slideLayout159.xml" ContentType="application/vnd.openxmlformats-officedocument.presentationml.slideLayout+xml"/>
  <Override PartName="/ppt/theme/theme5.xml" ContentType="application/vnd.openxmlformats-officedocument.theme+xml"/>
  <Override PartName="/ppt/slideLayouts/slideLayout160.xml" ContentType="application/vnd.openxmlformats-officedocument.presentationml.slideLayout+xml"/>
  <Override PartName="/ppt/theme/theme6.xml" ContentType="application/vnd.openxmlformats-officedocument.theme+xml"/>
  <Override PartName="/ppt/slideLayouts/slideLayout16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  <p:sldMasterId id="2147485606" r:id="rId6"/>
    <p:sldMasterId id="2147484971" r:id="rId7"/>
    <p:sldMasterId id="2147483921" r:id="rId8"/>
    <p:sldMasterId id="2147486079" r:id="rId9"/>
    <p:sldMasterId id="2147485703" r:id="rId10"/>
  </p:sldMasterIdLst>
  <p:notesMasterIdLst>
    <p:notesMasterId r:id="rId35"/>
  </p:notesMasterIdLst>
  <p:handoutMasterIdLst>
    <p:handoutMasterId r:id="rId36"/>
  </p:handoutMasterIdLst>
  <p:sldIdLst>
    <p:sldId id="2147479625" r:id="rId11"/>
    <p:sldId id="264" r:id="rId12"/>
    <p:sldId id="282" r:id="rId13"/>
    <p:sldId id="2147482290" r:id="rId14"/>
    <p:sldId id="2147483647" r:id="rId15"/>
    <p:sldId id="262" r:id="rId16"/>
    <p:sldId id="263" r:id="rId17"/>
    <p:sldId id="260" r:id="rId18"/>
    <p:sldId id="265" r:id="rId19"/>
    <p:sldId id="267" r:id="rId20"/>
    <p:sldId id="268" r:id="rId21"/>
    <p:sldId id="270" r:id="rId22"/>
    <p:sldId id="258" r:id="rId23"/>
    <p:sldId id="278" r:id="rId24"/>
    <p:sldId id="257" r:id="rId25"/>
    <p:sldId id="269" r:id="rId26"/>
    <p:sldId id="256" r:id="rId27"/>
    <p:sldId id="259" r:id="rId28"/>
    <p:sldId id="261" r:id="rId29"/>
    <p:sldId id="2147482297" r:id="rId30"/>
    <p:sldId id="266" r:id="rId31"/>
    <p:sldId id="286" r:id="rId32"/>
    <p:sldId id="287" r:id="rId33"/>
    <p:sldId id="2147481712" r:id="rId3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2C"/>
    <a:srgbClr val="FF6600"/>
    <a:srgbClr val="C26F47"/>
    <a:srgbClr val="985F71"/>
    <a:srgbClr val="071F2D"/>
    <a:srgbClr val="4D3677"/>
    <a:srgbClr val="8661C5"/>
    <a:srgbClr val="D4EC8E"/>
    <a:srgbClr val="FFFFFF"/>
    <a:srgbClr val="2A4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B90F9-A51F-7640-9C64-C1C5E9039C45}" v="82" dt="2025-01-29T05:29:14.141"/>
    <p1510:client id="{AC342C80-7F0F-48D4-9D24-859DD42D9D90}" v="10" dt="2025-01-29T04:17:41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12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viewProps" Target="viewProp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Glover (he/him)" userId="fc7c5a90-86aa-4465-976c-7ac5389836bc" providerId="ADAL" clId="{AC342C80-7F0F-48D4-9D24-859DD42D9D90}"/>
    <pc:docChg chg="undo custSel delSld modSld modSection">
      <pc:chgData name="Dave Glover (he/him)" userId="fc7c5a90-86aa-4465-976c-7ac5389836bc" providerId="ADAL" clId="{AC342C80-7F0F-48D4-9D24-859DD42D9D90}" dt="2025-01-29T04:17:41.727" v="30"/>
      <pc:docMkLst>
        <pc:docMk/>
      </pc:docMkLst>
      <pc:sldChg chg="addSp modSp mod modAnim modShow">
        <pc:chgData name="Dave Glover (he/him)" userId="fc7c5a90-86aa-4465-976c-7ac5389836bc" providerId="ADAL" clId="{AC342C80-7F0F-48D4-9D24-859DD42D9D90}" dt="2025-01-29T04:17:41.727" v="30"/>
        <pc:sldMkLst>
          <pc:docMk/>
          <pc:sldMk cId="2746934483" sldId="274"/>
        </pc:sldMkLst>
        <pc:spChg chg="mod">
          <ac:chgData name="Dave Glover (he/him)" userId="fc7c5a90-86aa-4465-976c-7ac5389836bc" providerId="ADAL" clId="{AC342C80-7F0F-48D4-9D24-859DD42D9D90}" dt="2025-01-29T04:17:16.158" v="24" actId="20577"/>
          <ac:spMkLst>
            <pc:docMk/>
            <pc:sldMk cId="2746934483" sldId="274"/>
            <ac:spMk id="2" creationId="{97BBFE5E-25CA-1E9B-4FC8-5DC465A9F871}"/>
          </ac:spMkLst>
        </pc:spChg>
        <pc:picChg chg="add mod">
          <ac:chgData name="Dave Glover (he/him)" userId="fc7c5a90-86aa-4465-976c-7ac5389836bc" providerId="ADAL" clId="{AC342C80-7F0F-48D4-9D24-859DD42D9D90}" dt="2025-01-29T04:17:41.727" v="30"/>
          <ac:picMkLst>
            <pc:docMk/>
            <pc:sldMk cId="2746934483" sldId="274"/>
            <ac:picMk id="3" creationId="{1A984E29-21CA-DCF0-D5A6-5111FD09FB0F}"/>
          </ac:picMkLst>
        </pc:picChg>
      </pc:sldChg>
      <pc:sldChg chg="del">
        <pc:chgData name="Dave Glover (he/him)" userId="fc7c5a90-86aa-4465-976c-7ac5389836bc" providerId="ADAL" clId="{AC342C80-7F0F-48D4-9D24-859DD42D9D90}" dt="2025-01-29T04:14:35.628" v="2" actId="2696"/>
        <pc:sldMkLst>
          <pc:docMk/>
          <pc:sldMk cId="244923358" sldId="2147482282"/>
        </pc:sldMkLst>
      </pc:sldChg>
    </pc:docChg>
  </pc:docChgLst>
  <pc:docChgLst>
    <pc:chgData name="Dave Glover (he/him)" userId="fc7c5a90-86aa-4465-976c-7ac5389836bc" providerId="ADAL" clId="{77BA95D3-FAFB-2344-AA99-5E1059EE0297}"/>
    <pc:docChg chg="addSld modSection">
      <pc:chgData name="Dave Glover (he/him)" userId="fc7c5a90-86aa-4465-976c-7ac5389836bc" providerId="ADAL" clId="{77BA95D3-FAFB-2344-AA99-5E1059EE0297}" dt="2025-01-28T23:32:25.975" v="0" actId="680"/>
      <pc:docMkLst>
        <pc:docMk/>
      </pc:docMkLst>
      <pc:sldChg chg="new">
        <pc:chgData name="Dave Glover (he/him)" userId="fc7c5a90-86aa-4465-976c-7ac5389836bc" providerId="ADAL" clId="{77BA95D3-FAFB-2344-AA99-5E1059EE0297}" dt="2025-01-28T23:32:25.975" v="0" actId="680"/>
        <pc:sldMkLst>
          <pc:docMk/>
          <pc:sldMk cId="2561502045" sldId="274"/>
        </pc:sldMkLst>
      </pc:sldChg>
    </pc:docChg>
  </pc:docChgLst>
  <pc:docChgLst>
    <pc:chgData name="Dave Glover (he/him)" userId="fc7c5a90-86aa-4465-976c-7ac5389836bc" providerId="ADAL" clId="{020B90F9-A51F-7640-9C64-C1C5E9039C45}"/>
    <pc:docChg chg="undo custSel addSld delSld modSld modSection">
      <pc:chgData name="Dave Glover (he/him)" userId="fc7c5a90-86aa-4465-976c-7ac5389836bc" providerId="ADAL" clId="{020B90F9-A51F-7640-9C64-C1C5E9039C45}" dt="2025-01-29T05:29:14.142" v="398" actId="20577"/>
      <pc:docMkLst>
        <pc:docMk/>
      </pc:docMkLst>
      <pc:sldChg chg="modSp mod">
        <pc:chgData name="Dave Glover (he/him)" userId="fc7c5a90-86aa-4465-976c-7ac5389836bc" providerId="ADAL" clId="{020B90F9-A51F-7640-9C64-C1C5E9039C45}" dt="2025-01-29T05:29:14.142" v="398" actId="20577"/>
        <pc:sldMkLst>
          <pc:docMk/>
          <pc:sldMk cId="3975238896" sldId="256"/>
        </pc:sldMkLst>
        <pc:spChg chg="mod">
          <ac:chgData name="Dave Glover (he/him)" userId="fc7c5a90-86aa-4465-976c-7ac5389836bc" providerId="ADAL" clId="{020B90F9-A51F-7640-9C64-C1C5E9039C45}" dt="2025-01-29T05:29:14.142" v="398" actId="20577"/>
          <ac:spMkLst>
            <pc:docMk/>
            <pc:sldMk cId="3975238896" sldId="256"/>
            <ac:spMk id="6" creationId="{ED3B3596-4726-34BD-A1B7-2A203C9869A4}"/>
          </ac:spMkLst>
        </pc:spChg>
      </pc:sldChg>
      <pc:sldChg chg="modSp mod">
        <pc:chgData name="Dave Glover (he/him)" userId="fc7c5a90-86aa-4465-976c-7ac5389836bc" providerId="ADAL" clId="{020B90F9-A51F-7640-9C64-C1C5E9039C45}" dt="2025-01-29T02:15:19.438" v="214" actId="20577"/>
        <pc:sldMkLst>
          <pc:docMk/>
          <pc:sldMk cId="2739835763" sldId="258"/>
        </pc:sldMkLst>
        <pc:spChg chg="mod">
          <ac:chgData name="Dave Glover (he/him)" userId="fc7c5a90-86aa-4465-976c-7ac5389836bc" providerId="ADAL" clId="{020B90F9-A51F-7640-9C64-C1C5E9039C45}" dt="2025-01-29T02:08:21.863" v="66" actId="20577"/>
          <ac:spMkLst>
            <pc:docMk/>
            <pc:sldMk cId="2739835763" sldId="258"/>
            <ac:spMk id="2" creationId="{D9253491-961D-CB3B-8BD7-AF369FAC9477}"/>
          </ac:spMkLst>
        </pc:spChg>
        <pc:spChg chg="mod">
          <ac:chgData name="Dave Glover (he/him)" userId="fc7c5a90-86aa-4465-976c-7ac5389836bc" providerId="ADAL" clId="{020B90F9-A51F-7640-9C64-C1C5E9039C45}" dt="2025-01-29T02:15:19.438" v="214" actId="20577"/>
          <ac:spMkLst>
            <pc:docMk/>
            <pc:sldMk cId="2739835763" sldId="258"/>
            <ac:spMk id="4" creationId="{8161A439-CDCC-EA09-ECA6-E7BC9D2F3E49}"/>
          </ac:spMkLst>
        </pc:spChg>
      </pc:sldChg>
      <pc:sldChg chg="modSp mod">
        <pc:chgData name="Dave Glover (he/him)" userId="fc7c5a90-86aa-4465-976c-7ac5389836bc" providerId="ADAL" clId="{020B90F9-A51F-7640-9C64-C1C5E9039C45}" dt="2025-01-29T02:15:10.673" v="211" actId="5793"/>
        <pc:sldMkLst>
          <pc:docMk/>
          <pc:sldMk cId="1313937256" sldId="260"/>
        </pc:sldMkLst>
        <pc:spChg chg="mod">
          <ac:chgData name="Dave Glover (he/him)" userId="fc7c5a90-86aa-4465-976c-7ac5389836bc" providerId="ADAL" clId="{020B90F9-A51F-7640-9C64-C1C5E9039C45}" dt="2025-01-29T02:08:10.011" v="47" actId="20577"/>
          <ac:spMkLst>
            <pc:docMk/>
            <pc:sldMk cId="1313937256" sldId="260"/>
            <ac:spMk id="2" creationId="{BF7D907A-BB8E-A12C-4B3E-DA70FFF34CE8}"/>
          </ac:spMkLst>
        </pc:spChg>
        <pc:spChg chg="mod">
          <ac:chgData name="Dave Glover (he/him)" userId="fc7c5a90-86aa-4465-976c-7ac5389836bc" providerId="ADAL" clId="{020B90F9-A51F-7640-9C64-C1C5E9039C45}" dt="2025-01-29T02:15:10.673" v="211" actId="5793"/>
          <ac:spMkLst>
            <pc:docMk/>
            <pc:sldMk cId="1313937256" sldId="260"/>
            <ac:spMk id="4" creationId="{4936E56D-9E02-DC70-9CDE-F62503C0FDA4}"/>
          </ac:spMkLst>
        </pc:spChg>
      </pc:sldChg>
      <pc:sldChg chg="del">
        <pc:chgData name="Dave Glover (he/him)" userId="fc7c5a90-86aa-4465-976c-7ac5389836bc" providerId="ADAL" clId="{020B90F9-A51F-7640-9C64-C1C5E9039C45}" dt="2025-01-29T02:09:41.359" v="125" actId="2696"/>
        <pc:sldMkLst>
          <pc:docMk/>
          <pc:sldMk cId="2561502045" sldId="274"/>
        </pc:sldMkLst>
      </pc:sldChg>
      <pc:sldChg chg="addSp delSp modSp new mod delAnim modAnim modShow modNotesTx">
        <pc:chgData name="Dave Glover (he/him)" userId="fc7c5a90-86aa-4465-976c-7ac5389836bc" providerId="ADAL" clId="{020B90F9-A51F-7640-9C64-C1C5E9039C45}" dt="2025-01-29T05:04:33.025" v="322" actId="20577"/>
        <pc:sldMkLst>
          <pc:docMk/>
          <pc:sldMk cId="2746934483" sldId="274"/>
        </pc:sldMkLst>
        <pc:spChg chg="del">
          <ac:chgData name="Dave Glover (he/him)" userId="fc7c5a90-86aa-4465-976c-7ac5389836bc" providerId="ADAL" clId="{020B90F9-A51F-7640-9C64-C1C5E9039C45}" dt="2025-01-29T04:44:40.009" v="220" actId="478"/>
          <ac:spMkLst>
            <pc:docMk/>
            <pc:sldMk cId="2746934483" sldId="274"/>
            <ac:spMk id="2" creationId="{97BBFE5E-25CA-1E9B-4FC8-5DC465A9F871}"/>
          </ac:spMkLst>
        </pc:spChg>
        <pc:picChg chg="del">
          <ac:chgData name="Dave Glover (he/him)" userId="fc7c5a90-86aa-4465-976c-7ac5389836bc" providerId="ADAL" clId="{020B90F9-A51F-7640-9C64-C1C5E9039C45}" dt="2025-01-29T04:44:36.009" v="219" actId="478"/>
          <ac:picMkLst>
            <pc:docMk/>
            <pc:sldMk cId="2746934483" sldId="274"/>
            <ac:picMk id="3" creationId="{1A984E29-21CA-DCF0-D5A6-5111FD09FB0F}"/>
          </ac:picMkLst>
        </pc:picChg>
        <pc:picChg chg="add del mod">
          <ac:chgData name="Dave Glover (he/him)" userId="fc7c5a90-86aa-4465-976c-7ac5389836bc" providerId="ADAL" clId="{020B90F9-A51F-7640-9C64-C1C5E9039C45}" dt="2025-01-29T03:58:32.759" v="217" actId="478"/>
          <ac:picMkLst>
            <pc:docMk/>
            <pc:sldMk cId="2746934483" sldId="274"/>
            <ac:picMk id="3" creationId="{99F89FB8-19D7-EF2A-2FE6-285987455D1B}"/>
          </ac:picMkLst>
        </pc:picChg>
        <pc:picChg chg="add mod">
          <ac:chgData name="Dave Glover (he/him)" userId="fc7c5a90-86aa-4465-976c-7ac5389836bc" providerId="ADAL" clId="{020B90F9-A51F-7640-9C64-C1C5E9039C45}" dt="2025-01-29T04:44:45.564" v="221"/>
          <ac:picMkLst>
            <pc:docMk/>
            <pc:sldMk cId="2746934483" sldId="274"/>
            <ac:picMk id="4" creationId="{9E9A82AA-6D13-0824-D4A5-CD880B8FF17B}"/>
          </ac:picMkLst>
        </pc:picChg>
      </pc:sldChg>
      <pc:sldChg chg="delSp modSp mod">
        <pc:chgData name="Dave Glover (he/him)" userId="fc7c5a90-86aa-4465-976c-7ac5389836bc" providerId="ADAL" clId="{020B90F9-A51F-7640-9C64-C1C5E9039C45}" dt="2025-01-29T02:14:55.631" v="209" actId="478"/>
        <pc:sldMkLst>
          <pc:docMk/>
          <pc:sldMk cId="3772833841" sldId="275"/>
        </pc:sldMkLst>
        <pc:spChg chg="mod">
          <ac:chgData name="Dave Glover (he/him)" userId="fc7c5a90-86aa-4465-976c-7ac5389836bc" providerId="ADAL" clId="{020B90F9-A51F-7640-9C64-C1C5E9039C45}" dt="2025-01-29T02:08:42.248" v="88" actId="20577"/>
          <ac:spMkLst>
            <pc:docMk/>
            <pc:sldMk cId="3772833841" sldId="275"/>
            <ac:spMk id="2" creationId="{26CA9878-5004-11D1-E101-232DD3E1154B}"/>
          </ac:spMkLst>
        </pc:spChg>
        <pc:spChg chg="mod">
          <ac:chgData name="Dave Glover (he/him)" userId="fc7c5a90-86aa-4465-976c-7ac5389836bc" providerId="ADAL" clId="{020B90F9-A51F-7640-9C64-C1C5E9039C45}" dt="2025-01-29T02:08:55.028" v="110" actId="20577"/>
          <ac:spMkLst>
            <pc:docMk/>
            <pc:sldMk cId="3772833841" sldId="275"/>
            <ac:spMk id="4" creationId="{77953F75-0978-ECF9-DBD4-A634574DCCD6}"/>
          </ac:spMkLst>
        </pc:spChg>
        <pc:spChg chg="del">
          <ac:chgData name="Dave Glover (he/him)" userId="fc7c5a90-86aa-4465-976c-7ac5389836bc" providerId="ADAL" clId="{020B90F9-A51F-7640-9C64-C1C5E9039C45}" dt="2025-01-29T02:14:55.631" v="209" actId="478"/>
          <ac:spMkLst>
            <pc:docMk/>
            <pc:sldMk cId="3772833841" sldId="275"/>
            <ac:spMk id="7" creationId="{70D0DF7E-9ED0-D56B-7465-4CCA74172301}"/>
          </ac:spMkLst>
        </pc:spChg>
      </pc:sldChg>
      <pc:sldChg chg="addSp delSp modSp mod setBg">
        <pc:chgData name="Dave Glover (he/him)" userId="fc7c5a90-86aa-4465-976c-7ac5389836bc" providerId="ADAL" clId="{020B90F9-A51F-7640-9C64-C1C5E9039C45}" dt="2025-01-29T02:14:44.199" v="208" actId="1035"/>
        <pc:sldMkLst>
          <pc:docMk/>
          <pc:sldMk cId="2014213343" sldId="2147483647"/>
        </pc:sldMkLst>
        <pc:spChg chg="mod">
          <ac:chgData name="Dave Glover (he/him)" userId="fc7c5a90-86aa-4465-976c-7ac5389836bc" providerId="ADAL" clId="{020B90F9-A51F-7640-9C64-C1C5E9039C45}" dt="2025-01-29T02:14:44.199" v="208" actId="1035"/>
          <ac:spMkLst>
            <pc:docMk/>
            <pc:sldMk cId="2014213343" sldId="2147483647"/>
            <ac:spMk id="2" creationId="{255F7F2B-14FA-F55B-768F-68F7F936A0F2}"/>
          </ac:spMkLst>
        </pc:spChg>
        <pc:spChg chg="del">
          <ac:chgData name="Dave Glover (he/him)" userId="fc7c5a90-86aa-4465-976c-7ac5389836bc" providerId="ADAL" clId="{020B90F9-A51F-7640-9C64-C1C5E9039C45}" dt="2025-01-29T02:10:35.582" v="135" actId="478"/>
          <ac:spMkLst>
            <pc:docMk/>
            <pc:sldMk cId="2014213343" sldId="2147483647"/>
            <ac:spMk id="3" creationId="{CB4E8440-AE09-92AB-7359-4B36D9E65EE4}"/>
          </ac:spMkLst>
        </pc:spChg>
        <pc:spChg chg="add del mod">
          <ac:chgData name="Dave Glover (he/him)" userId="fc7c5a90-86aa-4465-976c-7ac5389836bc" providerId="ADAL" clId="{020B90F9-A51F-7640-9C64-C1C5E9039C45}" dt="2025-01-29T02:10:38.581" v="136" actId="478"/>
          <ac:spMkLst>
            <pc:docMk/>
            <pc:sldMk cId="2014213343" sldId="2147483647"/>
            <ac:spMk id="5" creationId="{35FB4856-6172-5FA4-5ECD-99A46F9908BD}"/>
          </ac:spMkLst>
        </pc:spChg>
        <pc:spChg chg="add mod">
          <ac:chgData name="Dave Glover (he/him)" userId="fc7c5a90-86aa-4465-976c-7ac5389836bc" providerId="ADAL" clId="{020B90F9-A51F-7640-9C64-C1C5E9039C45}" dt="2025-01-29T02:14:13.951" v="205" actId="20577"/>
          <ac:spMkLst>
            <pc:docMk/>
            <pc:sldMk cId="2014213343" sldId="2147483647"/>
            <ac:spMk id="6" creationId="{43241DE1-F7E1-9618-7A59-86DE91AC4EA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5/8/2025 9:28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5/8/2025 9:28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5/8/2025 9:28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E6E6-8FAB-0EE8-51D4-435F9C4AF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72771-B509-8F47-6DC2-7341D259F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51E11-4C15-EC5A-5EA3-31960A07D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D7429C0-38E7-3D3B-340A-B7DFF22CA80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B625B-D8DF-E864-34F4-4FD1761789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E828FA-0B73-9206-E42F-3AAD2D9F06B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5/8/2025 9:28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30E70-13C0-0ACA-2225-D22BF1C21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38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C61E5-C7E3-065D-97D4-73943324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278B4-4640-F243-67A3-2AE50BAC1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96DDD-4189-1B44-9958-C8BF20BBB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3C5364A-37D4-25DE-FE60-67780391BB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F4BF-FCF6-29FD-3723-5F3A5095D6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278068-0C76-57C5-7FCD-99A6062920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5/8/2025 9:28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49E62-AC4C-F09B-6F5D-B6A84A13D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0F660-C8F7-6C45-20EA-4B06C758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103BA-BDE0-BC3A-E333-B58C29DFE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1896C-1ED5-8A43-CDF3-270F3945A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1A3E-0302-5768-072A-B66F98E66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017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E595E-002C-1902-C8F0-3329F5C1A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59CF38-94C5-696A-2CDE-3B597658A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2590F-569B-D310-B7B4-EDFF98DCD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04E4-83D2-6C99-51E8-40A30B52B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178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C25D7-7F8B-4ECF-81D5-97581EBDB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8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7A3F-974C-A3AD-44E8-B0585480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E3DDD-334F-905F-C6D3-F8D73AB80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B3B2F-25EA-62A2-3EAB-C4154296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74328A7-1633-D20F-CE63-AC92DA2B721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11A2-DF04-7B04-EE68-EA8A468B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A504B9-C66C-F3AD-382E-FF8441BDB3B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14B72-BE03-4760-B747-D349DA60D86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 9:28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C8263-9C13-C77A-9176-D8C782BC80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19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DB36D-8689-2A7C-5E25-C683FD308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BBF44-B76B-8A1A-E067-57B02D660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021F5-F074-B194-A34C-4B009CCB6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7C1B3E9-9F76-A379-B867-3CBB73AD8C7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788F-6B48-65CB-9CA2-3205FB519B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BB869F-3F25-2750-DBF4-A8E049A8466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5/8/2025 9:28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75EF3-9610-C692-9D96-AD6164AB6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31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3315-EEBA-C27E-ADCE-965029DD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B1D16-62E9-40DA-57DE-E0D3A054A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98F2A-9DC3-6C48-78B5-C058238F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13CEF-6245-6830-3646-7C898B109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45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172AE-FD1F-FBEC-32AF-433E4858D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9466B-05D6-611C-F0B6-A9F3061D4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2EAE6-7D9F-E1C5-03FA-FC2CF60BB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02F8D-19CB-41E1-6DB3-04E816384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94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BB3C7-208F-8E78-7A16-73B525E3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1C340C-F5AB-27C5-AABD-18B3D29D2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1B39CF-35F7-6146-D309-347B83C36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576BF-5A64-BB63-B2DA-74114A406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754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8E294-4A4C-8ADD-FCFC-A574A5DC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44955-F567-9513-9CE0-6622F9A23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14255-02F7-B1FD-6451-766D3FFE2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ACAAB-E092-11A6-2F3C-B2902480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3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44A25-9F1E-DF0E-83FB-C094CDD00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6E0AD-2478-C591-F0A4-64F5F505F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916F-718A-B9F2-FDC1-7FB9AB93D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5EE36-4BBE-C125-50BD-F3FC5C41D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60FED6-E6D7-48E4-A84E-42E311A45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892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6A76B-BB47-961C-1FF3-5433EA59E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DCC91-E72D-E6B8-55EE-13538203C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D3841-BD12-163E-EE27-12A1D2288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15731D6-3B4C-8401-77C3-147577BA4B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74BE5-91B1-7C20-5A22-FF1718E956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5B7F3E-2930-368E-6545-73177F7389A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5/8/2025 9:28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30230-2006-FF2B-8220-0335D497F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5262418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A158C078-F15D-F85D-6143-91C31D7C04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083" r="70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0A54DB1F-D009-9024-06A6-C4769CEC60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11353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BC414A-05D7-A5F6-5E57-433A94555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7083" r="70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4AD5CAD6-76F6-0902-2762-6477F43CF7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7DC84199-AEC6-5A24-0E27-EBA06DA0EF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0794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973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478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562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4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4364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89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6486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436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5582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74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6622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02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7621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4795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0356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3547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022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3408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539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8250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4296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2413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53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4951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9691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7661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71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4344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91907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441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3347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5500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09391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33152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90602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77032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5306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8033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61" t="12493" r="1123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FE399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95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994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38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615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Computer Engineering Department of KMUTT. All rights reserved. </a:t>
            </a:r>
          </a:p>
        </p:txBody>
      </p:sp>
      <p:pic>
        <p:nvPicPr>
          <p:cNvPr id="3" name="Picture 2" descr="CPE KMUTT">
            <a:extLst>
              <a:ext uri="{FF2B5EF4-FFF2-40B4-BE49-F238E27FC236}">
                <a16:creationId xmlns:a16="http://schemas.microsoft.com/office/drawing/2014/main" id="{65B27468-8B20-144E-FB4B-9FEB8C89E3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60673"/>
            <a:ext cx="1237673" cy="69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417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0771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5520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7208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57019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78534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103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862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3278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97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0804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3843305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‹#›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824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ACB144BD-B311-397F-5257-D7D79B2FF9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1E95153C-9A7D-A36C-A8F7-C42DFF755F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D9E3049-EBC8-E121-6C9F-10FD7CF3B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5F29F9-F3BC-9CA5-E234-C8A45FAAF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1362872"/>
            <a:ext cx="10515600" cy="443198"/>
          </a:xfrm>
        </p:spPr>
        <p:txBody>
          <a:bodyPr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94F11F1-91FB-4498-1650-050D57F725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523101"/>
            <a:ext cx="10515599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DC8933F-2ED5-F093-4DBD-EE128831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2263972"/>
            <a:ext cx="5021262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183D49-0B79-9D2F-E1C0-FAC3AE55F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F8981CC-D75B-97B1-238C-24F75D65E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0299" y="2263972"/>
            <a:ext cx="5029201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305A6076-8ECA-B2DD-0C98-81433662E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2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68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2">
          <p15:clr>
            <a:srgbClr val="5ACBF0"/>
          </p15:clr>
        </p15:guide>
        <p15:guide id="2" pos="3624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1656">
          <p15:clr>
            <a:srgbClr val="5ACBF0"/>
          </p15:clr>
        </p15:guide>
        <p15:guide id="6" orient="horz" pos="1584">
          <p15:clr>
            <a:srgbClr val="9FCC3B"/>
          </p15:clr>
        </p15:guide>
        <p15:guide id="7" orient="horz" pos="3888">
          <p15:clr>
            <a:srgbClr val="5ACBF0"/>
          </p15:clr>
        </p15:guide>
        <p15:guide id="8" pos="708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12909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33821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77.xml"/><Relationship Id="rId41" Type="http://schemas.openxmlformats.org/officeDocument/2006/relationships/slideLayout" Target="../slideLayouts/slideLayout98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9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3.xml"/><Relationship Id="rId40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51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4" Type="http://schemas.openxmlformats.org/officeDocument/2006/relationships/slideLayout" Target="../slideLayouts/slideLayout150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43" Type="http://schemas.openxmlformats.org/officeDocument/2006/relationships/slideLayout" Target="../slideLayouts/slideLayout149.xml"/><Relationship Id="rId48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14.xml"/><Relationship Id="rId51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26.xml"/><Relationship Id="rId41" Type="http://schemas.openxmlformats.org/officeDocument/2006/relationships/slideLayout" Target="../slideLayouts/slideLayout147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slideLayout" Target="../slideLayouts/slideLayout142.xml"/><Relationship Id="rId49" Type="http://schemas.openxmlformats.org/officeDocument/2006/relationships/slideLayout" Target="../slideLayouts/slideLayout15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9.xml"/><Relationship Id="rId4" Type="http://schemas.openxmlformats.org/officeDocument/2006/relationships/image" Target="../media/image2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  <p:sldLayoutId id="2147485604" r:id="rId50"/>
    <p:sldLayoutId id="2147486072" r:id="rId51"/>
    <p:sldLayoutId id="2147486073" r:id="rId52"/>
    <p:sldLayoutId id="2147486074" r:id="rId53"/>
    <p:sldLayoutId id="2147486075" r:id="rId54"/>
    <p:sldLayoutId id="2147486076" r:id="rId55"/>
    <p:sldLayoutId id="2147486077" r:id="rId56"/>
    <p:sldLayoutId id="2147486078" r:id="rId5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2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7" r:id="rId1"/>
    <p:sldLayoutId id="2147485608" r:id="rId2"/>
    <p:sldLayoutId id="2147485609" r:id="rId3"/>
    <p:sldLayoutId id="2147485610" r:id="rId4"/>
    <p:sldLayoutId id="2147485611" r:id="rId5"/>
    <p:sldLayoutId id="2147485612" r:id="rId6"/>
    <p:sldLayoutId id="2147485613" r:id="rId7"/>
    <p:sldLayoutId id="2147485614" r:id="rId8"/>
    <p:sldLayoutId id="2147485615" r:id="rId9"/>
    <p:sldLayoutId id="2147485616" r:id="rId10"/>
    <p:sldLayoutId id="2147485617" r:id="rId11"/>
    <p:sldLayoutId id="2147485618" r:id="rId12"/>
    <p:sldLayoutId id="2147485619" r:id="rId13"/>
    <p:sldLayoutId id="2147485620" r:id="rId14"/>
    <p:sldLayoutId id="2147485621" r:id="rId15"/>
    <p:sldLayoutId id="2147485622" r:id="rId16"/>
    <p:sldLayoutId id="2147485623" r:id="rId17"/>
    <p:sldLayoutId id="2147485624" r:id="rId18"/>
    <p:sldLayoutId id="2147485625" r:id="rId19"/>
    <p:sldLayoutId id="2147485626" r:id="rId20"/>
    <p:sldLayoutId id="2147485627" r:id="rId21"/>
    <p:sldLayoutId id="2147485628" r:id="rId22"/>
    <p:sldLayoutId id="2147485629" r:id="rId23"/>
    <p:sldLayoutId id="2147485630" r:id="rId24"/>
    <p:sldLayoutId id="2147485631" r:id="rId25"/>
    <p:sldLayoutId id="2147485632" r:id="rId26"/>
    <p:sldLayoutId id="2147485633" r:id="rId27"/>
    <p:sldLayoutId id="2147485634" r:id="rId28"/>
    <p:sldLayoutId id="2147485635" r:id="rId29"/>
    <p:sldLayoutId id="2147485636" r:id="rId30"/>
    <p:sldLayoutId id="2147485637" r:id="rId31"/>
    <p:sldLayoutId id="2147485638" r:id="rId32"/>
    <p:sldLayoutId id="2147485639" r:id="rId33"/>
    <p:sldLayoutId id="2147485640" r:id="rId34"/>
    <p:sldLayoutId id="2147485641" r:id="rId35"/>
    <p:sldLayoutId id="2147485642" r:id="rId36"/>
    <p:sldLayoutId id="2147485643" r:id="rId37"/>
    <p:sldLayoutId id="2147485644" r:id="rId38"/>
    <p:sldLayoutId id="2147485645" r:id="rId39"/>
    <p:sldLayoutId id="2147485646" r:id="rId40"/>
    <p:sldLayoutId id="2147485647" r:id="rId41"/>
    <p:sldLayoutId id="2147485648" r:id="rId42"/>
    <p:sldLayoutId id="2147485649" r:id="rId43"/>
    <p:sldLayoutId id="2147485650" r:id="rId44"/>
    <p:sldLayoutId id="2147485651" r:id="rId45"/>
    <p:sldLayoutId id="2147485652" r:id="rId46"/>
    <p:sldLayoutId id="2147485653" r:id="rId47"/>
    <p:sldLayoutId id="2147485654" r:id="rId48"/>
    <p:sldLayoutId id="2147485655" r:id="rId49"/>
    <p:sldLayoutId id="2147485656" r:id="rId50"/>
    <p:sldLayoutId id="2147486083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35F3C-873E-6FB5-1E77-57B93ABD4BA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952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Text" pitchFamily="2" charset="0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Sans Text Semibold" pitchFamily="2" charset="0"/>
          <a:ea typeface="+mn-ea"/>
          <a:cs typeface="Segoe Sans Text Semibold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4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80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E17AA2-65A2-6832-B58D-72B0DF8A54D8}"/>
              </a:ext>
            </a:extLst>
          </p:cNvPr>
          <p:cNvSpPr/>
          <p:nvPr userDrawn="1"/>
        </p:nvSpPr>
        <p:spPr bwMode="auto">
          <a:xfrm>
            <a:off x="-1524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white background with light&#10;&#10;Description automatically generated">
            <a:extLst>
              <a:ext uri="{FF2B5EF4-FFF2-40B4-BE49-F238E27FC236}">
                <a16:creationId xmlns:a16="http://schemas.microsoft.com/office/drawing/2014/main" id="{32479D5F-3262-A9FC-1EEE-4B05C080B2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 b="40594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D80FF59B-A071-E119-9633-0727CC56A818}"/>
              </a:ext>
            </a:extLst>
          </p:cNvPr>
          <p:cNvSpPr/>
          <p:nvPr userDrawn="1"/>
        </p:nvSpPr>
        <p:spPr bwMode="auto">
          <a:xfrm>
            <a:off x="-1524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BAA8">
                  <a:alpha val="50000"/>
                </a:srgbClr>
              </a:gs>
              <a:gs pos="44000">
                <a:srgbClr val="CBCCCA">
                  <a:alpha val="50000"/>
                </a:srgbClr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96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3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4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6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pydantic.dev/models/openai/#azure-ai-foundry" TargetMode="External"/><Relationship Id="rId7" Type="http://schemas.openxmlformats.org/officeDocument/2006/relationships/hyperlink" Target="https://www.youtube.com/watch?v=LflBM3ntUSY" TargetMode="External"/><Relationship Id="rId2" Type="http://schemas.openxmlformats.org/officeDocument/2006/relationships/hyperlink" Target="https://ollama.com/blog/structured-outputs" TargetMode="External"/><Relationship Id="rId1" Type="http://schemas.openxmlformats.org/officeDocument/2006/relationships/slideLayout" Target="../slideLayouts/slideLayout141.xml"/><Relationship Id="rId6" Type="http://schemas.openxmlformats.org/officeDocument/2006/relationships/hyperlink" Target="https://gh.io/GitHubModelsandDotnet" TargetMode="External"/><Relationship Id="rId5" Type="http://schemas.openxmlformats.org/officeDocument/2006/relationships/hyperlink" Target="https://gh.io/ModelsSemanticKernel" TargetMode="External"/><Relationship Id="rId4" Type="http://schemas.openxmlformats.org/officeDocument/2006/relationships/hyperlink" Target="https://github.com/marketplace/models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7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6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9.xml"/><Relationship Id="rId4" Type="http://schemas.openxmlformats.org/officeDocument/2006/relationships/hyperlink" Target="https://openai.com/index/cli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openai.com/index/clip/" TargetMode="External"/><Relationship Id="rId1" Type="http://schemas.openxmlformats.org/officeDocument/2006/relationships/slideLayout" Target="../slideLayouts/slideLayout1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1.xml"/><Relationship Id="rId6" Type="http://schemas.openxmlformats.org/officeDocument/2006/relationships/hyperlink" Target="https://llava-vl.github.io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github.com/chrnthnkmutt/Ollama_Drawing_p5j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97F246-B91F-910C-BFD2-BA790243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8" y="1978207"/>
            <a:ext cx="7281607" cy="1231106"/>
          </a:xfrm>
        </p:spPr>
        <p:txBody>
          <a:bodyPr/>
          <a:lstStyle/>
          <a:p>
            <a:r>
              <a:rPr lang="en-US" dirty="0">
                <a:latin typeface="Segoe UI Variable Display Semibold" pitchFamily="2" charset="0"/>
              </a:rPr>
              <a:t>Operating AI Agents with Azure AI Foundry and </a:t>
            </a:r>
            <a:r>
              <a:rPr lang="en-US" dirty="0" err="1">
                <a:latin typeface="Segoe UI Variable Display Semibold" pitchFamily="2" charset="0"/>
              </a:rPr>
              <a:t>Pydantic</a:t>
            </a:r>
            <a:r>
              <a:rPr lang="en-US" dirty="0">
                <a:latin typeface="Segoe UI Variable Display Semibold" pitchFamily="2" charset="0"/>
              </a:rPr>
              <a:t> AI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926DDD-56BB-1546-2847-E2C1ED59C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3637936"/>
            <a:ext cx="6386872" cy="1354217"/>
          </a:xfrm>
        </p:spPr>
        <p:txBody>
          <a:bodyPr/>
          <a:lstStyle/>
          <a:p>
            <a:pPr algn="l"/>
            <a:r>
              <a:rPr lang="en-US" sz="2000" dirty="0">
                <a:latin typeface="Segoe UI Variable Display Semib" pitchFamily="2" charset="0"/>
              </a:rPr>
              <a:t>By Charunthon Limseelo</a:t>
            </a:r>
          </a:p>
          <a:p>
            <a:pPr algn="l"/>
            <a:r>
              <a:rPr lang="en-US" sz="2000" dirty="0">
                <a:latin typeface="Segoe UI Variable Display Semib" pitchFamily="2" charset="0"/>
              </a:rPr>
              <a:t>Microsoft Learn Student Ambassador</a:t>
            </a:r>
          </a:p>
          <a:p>
            <a:pPr algn="l"/>
            <a:endParaRPr lang="en-US" sz="2000" dirty="0">
              <a:latin typeface="Segoe UI Variable Display Semib" pitchFamily="2" charset="0"/>
            </a:endParaRPr>
          </a:p>
          <a:p>
            <a:pPr algn="l"/>
            <a:r>
              <a:rPr lang="en-US" sz="1400" dirty="0">
                <a:latin typeface="Segoe UI Variable Display Semib" pitchFamily="2" charset="0"/>
              </a:rPr>
              <a:t>This presentation is using for the event of </a:t>
            </a:r>
          </a:p>
          <a:p>
            <a:pPr algn="l"/>
            <a:r>
              <a:rPr lang="en-US" sz="1400" dirty="0">
                <a:latin typeface="Segoe UI Variable Display Semib" pitchFamily="2" charset="0"/>
              </a:rPr>
              <a:t>Global Azure 2025 – Thailand on May 10</a:t>
            </a:r>
            <a:r>
              <a:rPr lang="en-US" sz="1400" baseline="30000" dirty="0">
                <a:latin typeface="Segoe UI Variable Display Semib" pitchFamily="2" charset="0"/>
              </a:rPr>
              <a:t>th</a:t>
            </a:r>
            <a:r>
              <a:rPr lang="en-US" sz="1400" dirty="0">
                <a:latin typeface="Segoe UI Variable Display Semib" pitchFamily="2" charset="0"/>
              </a:rPr>
              <a:t>, 2025 – Digital Event</a:t>
            </a:r>
          </a:p>
        </p:txBody>
      </p:sp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47317-5FFA-EF9F-27F1-698031ED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25" y="615269"/>
            <a:ext cx="7645749" cy="56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3442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ACAAD-6AB8-8EAE-5BEE-49B94ACC1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DD883-FB26-2B1F-6456-85760453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169"/>
          <a:stretch/>
        </p:blipFill>
        <p:spPr>
          <a:xfrm>
            <a:off x="895350" y="1355930"/>
            <a:ext cx="10401300" cy="48187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4364BD-F433-6EDB-5115-28C5608E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 sz="2800" dirty="0">
                <a:solidFill>
                  <a:srgbClr val="000000"/>
                </a:solidFill>
              </a:rPr>
              <a:t>MMMU: Massive Multi-discipline Multimodal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5565386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E25CA-A1F5-F0EC-3C28-F9821A540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13D9A-206C-2837-A8DD-77DF3C43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4" t="-1224" r="-402" b="1224"/>
          <a:stretch/>
        </p:blipFill>
        <p:spPr>
          <a:xfrm>
            <a:off x="895350" y="1355930"/>
            <a:ext cx="10401300" cy="48187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32F51AF-EE36-0B85-A699-1A0D960D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30887"/>
          </a:xfrm>
        </p:spPr>
        <p:txBody>
          <a:bodyPr/>
          <a:lstStyle/>
          <a:p>
            <a:r>
              <a:rPr lang="en-US" sz="2800" dirty="0" err="1">
                <a:solidFill>
                  <a:srgbClr val="000000"/>
                </a:solidFill>
              </a:rPr>
              <a:t>MathVista</a:t>
            </a:r>
            <a:r>
              <a:rPr lang="en-US" sz="2800" dirty="0">
                <a:solidFill>
                  <a:srgbClr val="000000"/>
                </a:solidFill>
              </a:rPr>
              <a:t> Accuracy (Act like </a:t>
            </a:r>
            <a:r>
              <a:rPr lang="en-US" sz="2800" dirty="0" err="1">
                <a:solidFill>
                  <a:srgbClr val="000000"/>
                </a:solidFill>
              </a:rPr>
              <a:t>Photomath</a:t>
            </a:r>
            <a:r>
              <a:rPr lang="en-US" sz="2800" dirty="0">
                <a:solidFill>
                  <a:srgbClr val="000000"/>
                </a:solidFill>
              </a:rPr>
              <a:t>, but better)</a:t>
            </a:r>
          </a:p>
        </p:txBody>
      </p:sp>
    </p:spTree>
    <p:extLst>
      <p:ext uri="{BB962C8B-B14F-4D97-AF65-F5344CB8AC3E}">
        <p14:creationId xmlns:p14="http://schemas.microsoft.com/office/powerpoint/2010/main" val="15975382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68589-78B5-92BA-73C6-0707CEE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2BE3AD8-8960-2E17-D1B3-019F51DE3864}"/>
              </a:ext>
            </a:extLst>
          </p:cNvPr>
          <p:cNvSpPr txBox="1"/>
          <p:nvPr/>
        </p:nvSpPr>
        <p:spPr>
          <a:xfrm>
            <a:off x="629265" y="1437235"/>
            <a:ext cx="7846141" cy="14957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en-US" sz="3600" dirty="0">
                <a:solidFill>
                  <a:srgbClr val="FFE399"/>
                </a:solidFill>
                <a:latin typeface="Segoe UI Variable Display Semibold" pitchFamily="2" charset="0"/>
              </a:rPr>
              <a:t>AI Agents Development, </a:t>
            </a:r>
            <a:br>
              <a:rPr lang="en-US" sz="3600" dirty="0">
                <a:solidFill>
                  <a:srgbClr val="FFE399"/>
                </a:solidFill>
                <a:latin typeface="Segoe UI Variable Display Semibold" pitchFamily="2" charset="0"/>
              </a:rPr>
            </a:br>
            <a:r>
              <a:rPr lang="en-US" sz="3600" dirty="0" err="1">
                <a:solidFill>
                  <a:srgbClr val="FFE399"/>
                </a:solidFill>
                <a:latin typeface="Segoe UI Variable Display Semibold" pitchFamily="2" charset="0"/>
              </a:rPr>
              <a:t>Pydantic</a:t>
            </a:r>
            <a:r>
              <a:rPr lang="en-US" sz="3600" dirty="0">
                <a:solidFill>
                  <a:srgbClr val="FFE399"/>
                </a:solidFill>
                <a:latin typeface="Segoe UI Variable Display Semibold" pitchFamily="2" charset="0"/>
              </a:rPr>
              <a:t>: Python Data Validator, and </a:t>
            </a:r>
            <a:r>
              <a:rPr lang="en-US" sz="3600" dirty="0" err="1">
                <a:solidFill>
                  <a:srgbClr val="FFE399"/>
                </a:solidFill>
                <a:latin typeface="Segoe UI Variable Display Semibold" pitchFamily="2" charset="0"/>
              </a:rPr>
              <a:t>PydanticAI</a:t>
            </a:r>
            <a:r>
              <a:rPr lang="en-US" sz="3600" dirty="0">
                <a:solidFill>
                  <a:srgbClr val="FFE399"/>
                </a:solidFill>
                <a:latin typeface="Segoe UI Variable Display Semibold" pitchFamily="2" charset="0"/>
              </a:rPr>
              <a:t>: </a:t>
            </a:r>
            <a:r>
              <a:rPr lang="en-US" sz="3600" dirty="0" err="1">
                <a:solidFill>
                  <a:srgbClr val="FFE399"/>
                </a:solidFill>
                <a:latin typeface="Segoe UI Variable Display Semibold" pitchFamily="2" charset="0"/>
              </a:rPr>
              <a:t>Pydantic</a:t>
            </a:r>
            <a:r>
              <a:rPr lang="en-US" sz="3600" dirty="0">
                <a:solidFill>
                  <a:srgbClr val="FFE399"/>
                </a:solidFill>
                <a:latin typeface="Segoe UI Variable Display Semibold" pitchFamily="2" charset="0"/>
              </a:rPr>
              <a:t> for LLMs</a:t>
            </a: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B8C39519-C2F7-F9E3-E645-45D2815463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9265" y="768915"/>
            <a:ext cx="1317521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Section 3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2.70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1.04167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CDEC-851D-8008-B534-55F77BD5C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689CDE-58E4-874D-B61D-BB6840429BF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62050" y="807411"/>
            <a:ext cx="9867900" cy="997196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Agent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5EE2F-91D2-7092-B1A3-BD42B9AC6026}"/>
              </a:ext>
            </a:extLst>
          </p:cNvPr>
          <p:cNvSpPr txBox="1"/>
          <p:nvPr/>
        </p:nvSpPr>
        <p:spPr>
          <a:xfrm>
            <a:off x="1134978" y="2362175"/>
            <a:ext cx="9922042" cy="1292662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An agent in LLM-based applications is an autonomous software entity leveraging large language models to perform specific tasks through natural language interaction.</a:t>
            </a:r>
          </a:p>
        </p:txBody>
      </p:sp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D38E42F7-83AA-394A-2263-62D27D0E1FAF}"/>
              </a:ext>
            </a:extLst>
          </p:cNvPr>
          <p:cNvSpPr/>
          <p:nvPr/>
        </p:nvSpPr>
        <p:spPr>
          <a:xfrm>
            <a:off x="1620658" y="4219059"/>
            <a:ext cx="2769029" cy="1548000"/>
          </a:xfrm>
          <a:prstGeom prst="roundRect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Independent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74825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CB5334-BC26-B75A-5278-1029DFCE1920}"/>
              </a:ext>
            </a:extLst>
          </p:cNvPr>
          <p:cNvSpPr/>
          <p:nvPr/>
        </p:nvSpPr>
        <p:spPr>
          <a:xfrm>
            <a:off x="4711485" y="4219059"/>
            <a:ext cx="2769029" cy="1548000"/>
          </a:xfrm>
          <a:prstGeom prst="roundRect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Goal-focused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gradFill>
                <a:gsLst>
                  <a:gs pos="74825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A00F5AB9-3021-B5C5-30C4-C9D975F860D5}"/>
              </a:ext>
            </a:extLst>
          </p:cNvPr>
          <p:cNvSpPr/>
          <p:nvPr/>
        </p:nvSpPr>
        <p:spPr>
          <a:xfrm>
            <a:off x="7802312" y="4225713"/>
            <a:ext cx="2769029" cy="1548000"/>
          </a:xfrm>
          <a:prstGeom prst="roundRect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Interactive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gradFill>
                <a:gsLst>
                  <a:gs pos="74825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875E-6 0.0525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81481E-6 L 0 0.05254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-4.44444E-6 L -4.79167E-6 0.052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07407E-6 L 2.5E-6 0.05254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4.07407E-6 L 1.11022E-16 0.05254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  <p:bldP spid="5" grpId="1"/>
      <p:bldP spid="2" grpId="0" animBg="1"/>
      <p:bldP spid="2" grpId="1" animBg="1"/>
      <p:bldP spid="4" grpId="0" animBg="1"/>
      <p:bldP spid="4" grpId="1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C8A2-9653-1211-F607-5FF789A8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F196-7341-1887-FC91-A76846B7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5507736" cy="430887"/>
          </a:xfrm>
        </p:spPr>
        <p:txBody>
          <a:bodyPr/>
          <a:lstStyle/>
          <a:p>
            <a:r>
              <a:rPr lang="en-US" sz="2800" dirty="0"/>
              <a:t>What is Pydantic and Pydantic AI?</a:t>
            </a:r>
          </a:p>
        </p:txBody>
      </p:sp>
      <p:sp>
        <p:nvSpPr>
          <p:cNvPr id="3" name="Google Shape;595;p111">
            <a:extLst>
              <a:ext uri="{FF2B5EF4-FFF2-40B4-BE49-F238E27FC236}">
                <a16:creationId xmlns:a16="http://schemas.microsoft.com/office/drawing/2014/main" id="{966BCFD9-4C77-02ED-577A-38B468AF2DAF}"/>
              </a:ext>
            </a:extLst>
          </p:cNvPr>
          <p:cNvSpPr/>
          <p:nvPr/>
        </p:nvSpPr>
        <p:spPr>
          <a:xfrm>
            <a:off x="6234124" y="670560"/>
            <a:ext cx="5507736" cy="5826034"/>
          </a:xfrm>
          <a:prstGeom prst="round2SameRect">
            <a:avLst>
              <a:gd name="adj1" fmla="val 7566"/>
              <a:gd name="adj2" fmla="val 7280"/>
            </a:avLst>
          </a:prstGeom>
          <a:solidFill>
            <a:srgbClr val="3A4953"/>
          </a:solidFill>
          <a:ln>
            <a:noFill/>
          </a:ln>
        </p:spPr>
        <p:txBody>
          <a:bodyPr spcFirstLastPara="1" wrap="square" lIns="914400" tIns="72000" rIns="0" bIns="0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i="0" u="none" strike="noStrike" cap="none" dirty="0">
              <a:solidFill>
                <a:srgbClr val="FFFFFF"/>
              </a:solidFill>
              <a:latin typeface="+mj-lt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</p:txBody>
      </p:sp>
      <p:sp>
        <p:nvSpPr>
          <p:cNvPr id="4" name="Google Shape;598;p111">
            <a:extLst>
              <a:ext uri="{FF2B5EF4-FFF2-40B4-BE49-F238E27FC236}">
                <a16:creationId xmlns:a16="http://schemas.microsoft.com/office/drawing/2014/main" id="{8BA5CCE3-DC15-0496-4910-CE3B7293D599}"/>
              </a:ext>
            </a:extLst>
          </p:cNvPr>
          <p:cNvSpPr txBox="1"/>
          <p:nvPr/>
        </p:nvSpPr>
        <p:spPr>
          <a:xfrm>
            <a:off x="6479401" y="1229086"/>
            <a:ext cx="5017181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800" b="1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Pydantic 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is the most widely used data validation library for Python.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800" b="1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800" b="1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PydanticAI</a:t>
            </a:r>
            <a:r>
              <a:rPr lang="en-US" sz="1800" b="1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is a Python agent framework designed to make it less painful to build production grade applications with Generative AI.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800" b="1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800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FastAPI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 revolutionized web development by offering an innovative and ergonomic design, built on the foundation of Pydantic.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800" b="1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Similarly, virtually every agent framework and LLM library in Python uses Pydantic, yet when we began to use LLMs in Pydantic </a:t>
            </a:r>
            <a:r>
              <a:rPr lang="en-US" sz="1800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Logfire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, we couldn't find anything that gave us the same feeling.</a:t>
            </a:r>
          </a:p>
        </p:txBody>
      </p:sp>
      <p:pic>
        <p:nvPicPr>
          <p:cNvPr id="1026" name="Picture 2" descr="Pydantic: What It Is and Why It's Useful | HackerNoon">
            <a:extLst>
              <a:ext uri="{FF2B5EF4-FFF2-40B4-BE49-F238E27FC236}">
                <a16:creationId xmlns:a16="http://schemas.microsoft.com/office/drawing/2014/main" id="{E6F0B9B7-4210-9E94-8734-60D42B8DB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24" y="1472032"/>
            <a:ext cx="4267570" cy="22393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itHub - pydantic/pydantic-ai: Agent Framework / shim to use Pydantic with  LLMs">
            <a:extLst>
              <a:ext uri="{FF2B5EF4-FFF2-40B4-BE49-F238E27FC236}">
                <a16:creationId xmlns:a16="http://schemas.microsoft.com/office/drawing/2014/main" id="{AC664127-D7C8-A42A-E558-8EC8A43D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24" y="2972812"/>
            <a:ext cx="4267570" cy="21337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304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 conceptual view of an AI agent using the Pydantic AI framework">
            <a:extLst>
              <a:ext uri="{FF2B5EF4-FFF2-40B4-BE49-F238E27FC236}">
                <a16:creationId xmlns:a16="http://schemas.microsoft.com/office/drawing/2014/main" id="{5A7DEE94-06B1-0FA7-122D-3793EEC6C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90" y="356532"/>
            <a:ext cx="8858020" cy="614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11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D2D1-48ED-7CDB-4A26-044DD285A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6CD7-B953-C340-D5B8-0AA98DEA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8754"/>
            <a:ext cx="11018520" cy="430887"/>
          </a:xfrm>
        </p:spPr>
        <p:txBody>
          <a:bodyPr/>
          <a:lstStyle/>
          <a:p>
            <a:r>
              <a:rPr lang="en-US" sz="2800" dirty="0"/>
              <a:t>Example Syntax of Inferencing OpenAI Models in with Pydantic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CB04A-3BCB-D833-E40F-37499E1119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881091"/>
            <a:ext cx="11018520" cy="4241161"/>
          </a:xfrm>
        </p:spPr>
        <p:txBody>
          <a:bodyPr anchor="ctr"/>
          <a:lstStyle/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pydantic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BaseModel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pydantic_ai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Agent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pydantic_ai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models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openai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OpenAIModel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pydantic_ai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providers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openai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OpenAIProvider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os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Import the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os</a:t>
            </a:r>
            <a:r>
              <a:rPr lang="en-US" sz="14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 module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dotenv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load_dotenv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openai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OpenAI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sz="14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Load environment variables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load_dotenv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JetBrains Mono" panose="02000009000000000000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CityLocation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BaseModel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city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14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str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country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US" sz="14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str</a:t>
            </a:r>
            <a:endParaRPr lang="en-US" sz="14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openai_api_key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os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environ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get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“OPENAI_API_KEY"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openai_provider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OpenAIProvider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api_key</a:t>
            </a: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openai_api_key</a:t>
            </a:r>
            <a:endParaRPr lang="en-US" sz="1400" b="0" dirty="0">
              <a:solidFill>
                <a:srgbClr val="00108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75E278A-BD5E-6D28-19F6-46059814D746}"/>
              </a:ext>
            </a:extLst>
          </p:cNvPr>
          <p:cNvSpPr/>
          <p:nvPr/>
        </p:nvSpPr>
        <p:spPr>
          <a:xfrm>
            <a:off x="7079226" y="1783564"/>
            <a:ext cx="255639" cy="1549571"/>
          </a:xfrm>
          <a:prstGeom prst="rightBrace">
            <a:avLst>
              <a:gd name="adj1" fmla="val 119871"/>
              <a:gd name="adj2" fmla="val 50000"/>
            </a:avLst>
          </a:prstGeom>
          <a:ln w="38100">
            <a:headEnd type="non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67887A8-81D9-DD11-FE8C-82BE7756A739}"/>
              </a:ext>
            </a:extLst>
          </p:cNvPr>
          <p:cNvSpPr/>
          <p:nvPr/>
        </p:nvSpPr>
        <p:spPr>
          <a:xfrm>
            <a:off x="7079226" y="3716594"/>
            <a:ext cx="255639" cy="2379406"/>
          </a:xfrm>
          <a:prstGeom prst="rightBrace">
            <a:avLst>
              <a:gd name="adj1" fmla="val 119871"/>
              <a:gd name="adj2" fmla="val 50000"/>
            </a:avLst>
          </a:prstGeom>
          <a:ln w="38100">
            <a:headEnd type="non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C1135-990B-0E27-A6F5-9557EB665C11}"/>
              </a:ext>
            </a:extLst>
          </p:cNvPr>
          <p:cNvSpPr txBox="1"/>
          <p:nvPr/>
        </p:nvSpPr>
        <p:spPr>
          <a:xfrm>
            <a:off x="7544537" y="2404460"/>
            <a:ext cx="42935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j-lt"/>
              </a:rPr>
              <a:t>Environment Setup/Import Packages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98BEA-B32E-3AD8-DBF6-06D312D4030E}"/>
              </a:ext>
            </a:extLst>
          </p:cNvPr>
          <p:cNvSpPr txBox="1"/>
          <p:nvPr/>
        </p:nvSpPr>
        <p:spPr>
          <a:xfrm>
            <a:off x="7544537" y="4752408"/>
            <a:ext cx="29169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j-lt"/>
              </a:rPr>
              <a:t>Environment Declaration</a:t>
            </a:r>
          </a:p>
        </p:txBody>
      </p:sp>
    </p:spTree>
    <p:extLst>
      <p:ext uri="{BB962C8B-B14F-4D97-AF65-F5344CB8AC3E}">
        <p14:creationId xmlns:p14="http://schemas.microsoft.com/office/powerpoint/2010/main" val="40084077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063C-60E8-1F84-101E-358425A85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B1D4-02CA-5065-7F2B-4E4A20A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8754"/>
            <a:ext cx="11018520" cy="430887"/>
          </a:xfrm>
        </p:spPr>
        <p:txBody>
          <a:bodyPr/>
          <a:lstStyle/>
          <a:p>
            <a:r>
              <a:rPr lang="en-US" sz="2800" dirty="0"/>
              <a:t>Example Syntax of Inferencing OpenAI Models in with Pydantic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0F1BE-ABB8-481D-50C4-1E2601DB2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945820"/>
            <a:ext cx="11018520" cy="4111703"/>
          </a:xfrm>
        </p:spPr>
        <p:txBody>
          <a:bodyPr anchor="ctr"/>
          <a:lstStyle/>
          <a:p>
            <a:pPr>
              <a:lnSpc>
                <a:spcPts val="1425"/>
              </a:lnSpc>
              <a:buNone/>
            </a:pP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openai_model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OpenAIModel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model_name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'gpt-4o'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Changed model name for official OpenAI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provider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openai_provider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sz="16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agent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sz="1600" b="0" dirty="0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Agent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openai_model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output_type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JetBrains Mono" panose="02000009000000000000" pitchFamily="49" charset="0"/>
              </a:rPr>
              <a:t>CityLocation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Now this call will go to the official OpenAI API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=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agent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run_sync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'Where were the 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olympics</a:t>
            </a:r>
            <a:r>
              <a:rPr lang="en-US" sz="16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 held in 2012?'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output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Expected output might look similar depending on the model response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&gt; city='London' country='United Kingdom'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sz="1600" b="0" dirty="0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print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JetBrains Mono" panose="02000009000000000000" pitchFamily="49" charset="0"/>
              </a:rPr>
              <a:t>usage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())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Usage details will reflect tokens used on the official OpenAI API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"""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Usage(requests=1, 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request_tokens</a:t>
            </a: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=XX, 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response_tokens</a:t>
            </a: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=YY, 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total_tokens</a:t>
            </a: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=ZZ, details=None)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008000"/>
                </a:solidFill>
                <a:effectLst/>
                <a:latin typeface="JetBrains Mono" panose="02000009000000000000" pitchFamily="49" charset="0"/>
              </a:rPr>
              <a:t># """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5772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F308-5120-20C9-8808-16F74ABC8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1445-DABB-1E53-2869-BEA281A1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8754"/>
            <a:ext cx="11018520" cy="430887"/>
          </a:xfrm>
        </p:spPr>
        <p:txBody>
          <a:bodyPr/>
          <a:lstStyle/>
          <a:p>
            <a:r>
              <a:rPr lang="en-US" sz="2800" dirty="0"/>
              <a:t>Proposed Syntax of Inferencing Azure AI Models in with Pydantic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1631D-4297-C520-1EB3-70BEEDC1DE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982660"/>
            <a:ext cx="11018520" cy="4038029"/>
          </a:xfrm>
        </p:spPr>
        <p:txBody>
          <a:bodyPr anchor="ctr"/>
          <a:lstStyle/>
          <a:p>
            <a:pPr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pydantic_ai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Agent</a:t>
            </a:r>
          </a:p>
          <a:p>
            <a:pPr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pydantic_ai.models.openai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OpenAIModel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pydantic_ai.providers.azure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AzureProvider</a:t>
            </a:r>
            <a:endParaRPr lang="en-US" sz="1600" b="0" dirty="0">
              <a:solidFill>
                <a:srgbClr val="000000"/>
              </a:solidFill>
              <a:effectLst/>
              <a:latin typeface="JetBrains Mono" panose="02000009000000000000" pitchFamily="49" charset="0"/>
            </a:endParaRPr>
          </a:p>
          <a:p>
            <a:pPr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model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OpenAIModel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6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'gpt-4o'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provider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AzureProvider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(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azure_endpoint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'your-azure-endpoint'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api_version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'your-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api</a:t>
            </a:r>
            <a:r>
              <a:rPr lang="en-US" sz="16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-version'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JetBrains Mono" panose="02000009000000000000" pitchFamily="49" charset="0"/>
              </a:rPr>
              <a:t>api_key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'your-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api</a:t>
            </a:r>
            <a:r>
              <a:rPr lang="en-US" sz="1600" b="0" dirty="0">
                <a:solidFill>
                  <a:srgbClr val="A31515"/>
                </a:solidFill>
                <a:effectLst/>
                <a:latin typeface="JetBrains Mono" panose="02000009000000000000" pitchFamily="49" charset="0"/>
              </a:rPr>
              <a:t>-key'</a:t>
            </a: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,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    ),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agent = Agent(model)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JetBrains Mono" panose="02000009000000000000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7842625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623F-B5FC-1065-B178-234594B4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A85F6A-1019-B372-03CC-9A646CC3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5" y="3318473"/>
            <a:ext cx="6685489" cy="492443"/>
          </a:xfrm>
        </p:spPr>
        <p:txBody>
          <a:bodyPr/>
          <a:lstStyle/>
          <a:p>
            <a:r>
              <a:rPr lang="en-GB" sz="3200" dirty="0">
                <a:latin typeface="Segoe UI Variable Display Semibo" pitchFamily="2" charset="0"/>
                <a:cs typeface="Segoe UI"/>
              </a:rPr>
              <a:t>Session Speaker</a:t>
            </a:r>
            <a:endParaRPr lang="en-US" sz="400" spc="0" dirty="0">
              <a:solidFill>
                <a:schemeClr val="tx1">
                  <a:alpha val="0"/>
                </a:schemeClr>
              </a:solidFill>
              <a:latin typeface="Segoe UI Variable Display Semibo" pitchFamily="2" charset="0"/>
              <a:cs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0E843-2D03-27BC-43CA-9F66BBE50160}"/>
              </a:ext>
            </a:extLst>
          </p:cNvPr>
          <p:cNvSpPr txBox="1"/>
          <p:nvPr/>
        </p:nvSpPr>
        <p:spPr>
          <a:xfrm>
            <a:off x="658585" y="3826344"/>
            <a:ext cx="6685489" cy="43088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800" dirty="0" err="1">
                <a:gradFill>
                  <a:gsLst>
                    <a:gs pos="6993">
                      <a:srgbClr val="8DC8E8"/>
                    </a:gs>
                    <a:gs pos="97000">
                      <a:srgbClr val="D59ED7"/>
                    </a:gs>
                  </a:gsLst>
                  <a:lin ang="0" scaled="0"/>
                </a:gradFill>
                <a:latin typeface="Segoe UI Variable Display Semibo" pitchFamily="2" charset="0"/>
              </a:rPr>
              <a:t>Charunthon</a:t>
            </a:r>
            <a:r>
              <a:rPr lang="en-US" sz="2800" dirty="0">
                <a:gradFill>
                  <a:gsLst>
                    <a:gs pos="6993">
                      <a:srgbClr val="8DC8E8"/>
                    </a:gs>
                    <a:gs pos="97000">
                      <a:srgbClr val="D59ED7"/>
                    </a:gs>
                  </a:gsLst>
                  <a:lin ang="0" scaled="0"/>
                </a:gradFill>
                <a:latin typeface="Segoe UI Variable Display Semibo" pitchFamily="2" charset="0"/>
              </a:rPr>
              <a:t> Limseelo (Boat)</a:t>
            </a:r>
            <a:endParaRPr lang="en-US" sz="2800" dirty="0">
              <a:latin typeface="Segoe UI Variable Display Semib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BC3CF6-2582-7DB2-3BEB-9C4F1C4F8407}"/>
              </a:ext>
            </a:extLst>
          </p:cNvPr>
          <p:cNvSpPr txBox="1"/>
          <p:nvPr/>
        </p:nvSpPr>
        <p:spPr>
          <a:xfrm>
            <a:off x="658585" y="4539454"/>
            <a:ext cx="6271603" cy="1436291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1"/>
                </a:solidFill>
                <a:latin typeface="Segoe UI Variable Display Semibo" pitchFamily="2" charset="0"/>
              </a:rPr>
              <a:t>Microsoft Learn Student Ambassador and Data Engineer Intern at </a:t>
            </a:r>
            <a:r>
              <a:rPr lang="en-US" sz="1800" dirty="0">
                <a:solidFill>
                  <a:schemeClr val="tx1"/>
                </a:solidFill>
                <a:latin typeface="Segoe UI Variable Display Semibo" pitchFamily="2" charset="0"/>
                <a:cs typeface="Segoe UI Semibold"/>
              </a:rPr>
              <a:t>Seven Peaks Software, Klong Toei, Bangkok, TH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  <a:latin typeface="Segoe UI Variable Display Semibo" pitchFamily="2" charset="0"/>
              <a:cs typeface="Segoe UI Semibold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1"/>
                </a:solidFill>
                <a:latin typeface="Segoe UI Variable Display Semibo" pitchFamily="2" charset="0"/>
              </a:rPr>
              <a:t>Speaker on Various International Stages </a:t>
            </a:r>
            <a:r>
              <a:rPr lang="en-US" sz="1800" dirty="0">
                <a:solidFill>
                  <a:schemeClr val="tx1"/>
                </a:solidFill>
                <a:latin typeface="Segoe UI Variable Display Semibo" pitchFamily="2" charset="0"/>
              </a:rPr>
              <a:t>such as </a:t>
            </a:r>
            <a:br>
              <a:rPr lang="en-US" sz="1800" dirty="0">
                <a:solidFill>
                  <a:schemeClr val="tx1"/>
                </a:solidFill>
                <a:latin typeface="Segoe UI Variable Display Semibo" pitchFamily="2" charset="0"/>
              </a:rPr>
            </a:br>
            <a:r>
              <a:rPr lang="en-US" sz="1800" dirty="0">
                <a:solidFill>
                  <a:schemeClr val="tx1"/>
                </a:solidFill>
                <a:latin typeface="Segoe UI Variable Display Semibo" pitchFamily="2" charset="0"/>
              </a:rPr>
              <a:t>PyCon TH, FOSSASIA, JavaScript Bangkok, etc.</a:t>
            </a:r>
            <a:endParaRPr lang="en-US" sz="1800" dirty="0">
              <a:solidFill>
                <a:schemeClr val="accent1"/>
              </a:solidFill>
              <a:latin typeface="Segoe UI Variable Display Semib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8D7A8-6FC4-5B97-E253-5F375F1F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56" y="3342856"/>
            <a:ext cx="762636" cy="762636"/>
          </a:xfrm>
          <a:prstGeom prst="rect">
            <a:avLst/>
          </a:prstGeom>
        </p:spPr>
      </p:pic>
      <p:pic>
        <p:nvPicPr>
          <p:cNvPr id="1026" name="Picture 2" descr="Facebook White Icons – Free Download SVG, PNG, GIF">
            <a:extLst>
              <a:ext uri="{FF2B5EF4-FFF2-40B4-BE49-F238E27FC236}">
                <a16:creationId xmlns:a16="http://schemas.microsoft.com/office/drawing/2014/main" id="{69429D3F-A3B0-3764-74C3-301582DB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56" y="4300227"/>
            <a:ext cx="762636" cy="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kedin White Icons – Free Download SVG, PNG, GIF">
            <a:extLst>
              <a:ext uri="{FF2B5EF4-FFF2-40B4-BE49-F238E27FC236}">
                <a16:creationId xmlns:a16="http://schemas.microsoft.com/office/drawing/2014/main" id="{938F5690-112E-1EE9-DD99-23C5BECF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56" y="5257599"/>
            <a:ext cx="762636" cy="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5A271-F2F4-3919-AEB8-90563074A548}"/>
              </a:ext>
            </a:extLst>
          </p:cNvPr>
          <p:cNvSpPr txBox="1"/>
          <p:nvPr/>
        </p:nvSpPr>
        <p:spPr>
          <a:xfrm>
            <a:off x="8395474" y="3570285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tx1"/>
                </a:solidFill>
                <a:latin typeface="Segoe UI Variable Display" pitchFamily="2" charset="0"/>
              </a:rPr>
              <a:t>boatchrnthn</a:t>
            </a:r>
            <a:endParaRPr lang="en-US" sz="2000" dirty="0">
              <a:solidFill>
                <a:schemeClr val="tx1"/>
              </a:solidFill>
              <a:latin typeface="Segoe UI Variable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FE33F-E954-B250-A283-A45D76141CA5}"/>
              </a:ext>
            </a:extLst>
          </p:cNvPr>
          <p:cNvSpPr txBox="1"/>
          <p:nvPr/>
        </p:nvSpPr>
        <p:spPr>
          <a:xfrm>
            <a:off x="8395473" y="4527656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tx1"/>
                </a:solidFill>
                <a:latin typeface="Segoe UI Variable Display" pitchFamily="2" charset="0"/>
              </a:rPr>
              <a:t>Charunthon</a:t>
            </a:r>
            <a:r>
              <a:rPr lang="en-US" sz="2000" dirty="0">
                <a:solidFill>
                  <a:schemeClr val="tx1"/>
                </a:solidFill>
                <a:latin typeface="Segoe UI Variable Display" pitchFamily="2" charset="0"/>
              </a:rPr>
              <a:t> Limseelo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FE9AC-C643-1882-B470-3CEBC51986B0}"/>
              </a:ext>
            </a:extLst>
          </p:cNvPr>
          <p:cNvSpPr txBox="1"/>
          <p:nvPr/>
        </p:nvSpPr>
        <p:spPr>
          <a:xfrm>
            <a:off x="8395472" y="5485028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tx1"/>
                </a:solidFill>
                <a:latin typeface="Segoe UI Variable Display" pitchFamily="2" charset="0"/>
              </a:rPr>
              <a:t>Charunthon</a:t>
            </a:r>
            <a:r>
              <a:rPr lang="en-US" sz="2000" dirty="0">
                <a:solidFill>
                  <a:schemeClr val="tx1"/>
                </a:solidFill>
                <a:latin typeface="Segoe UI Variable Display" pitchFamily="2" charset="0"/>
              </a:rPr>
              <a:t> Limseelo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E48BC-0D05-39D9-3769-97C0ECD898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882" t="24809" r="629" b="47930"/>
          <a:stretch/>
        </p:blipFill>
        <p:spPr>
          <a:xfrm>
            <a:off x="0" y="0"/>
            <a:ext cx="12192000" cy="30102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FEBEF4C-84A4-2E33-D567-EBB61F68C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26223" y="591510"/>
            <a:ext cx="1809479" cy="182721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C2F3A3-D368-691A-B37F-34B9C2C7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56" y="591511"/>
            <a:ext cx="2046316" cy="182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2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2.96296E-6 L -4.1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41351-5069-E1CC-A5EF-AAF391BE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2AF13B-13B5-E408-598E-79CB86472F25}"/>
              </a:ext>
            </a:extLst>
          </p:cNvPr>
          <p:cNvSpPr txBox="1"/>
          <p:nvPr/>
        </p:nvSpPr>
        <p:spPr>
          <a:xfrm>
            <a:off x="629265" y="1435542"/>
            <a:ext cx="8121445" cy="166199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en-US" sz="4000" dirty="0">
                <a:latin typeface="Segoe UI Variable Display Semib" pitchFamily="2" charset="0"/>
              </a:rPr>
              <a:t>Running Multimodal Models with </a:t>
            </a:r>
            <a:r>
              <a:rPr lang="en-US" sz="4000" u="sng" dirty="0">
                <a:latin typeface="Segoe UI Variable Display Semib" pitchFamily="2" charset="0"/>
              </a:rPr>
              <a:t>Normal</a:t>
            </a:r>
            <a:r>
              <a:rPr lang="en-US" sz="4000" dirty="0">
                <a:latin typeface="Segoe UI Variable Display Semib" pitchFamily="2" charset="0"/>
              </a:rPr>
              <a:t> </a:t>
            </a:r>
            <a:r>
              <a:rPr lang="en-US" sz="4000" dirty="0" err="1">
                <a:latin typeface="Segoe UI Variable Display Semib" pitchFamily="2" charset="0"/>
              </a:rPr>
              <a:t>Pydantic</a:t>
            </a:r>
            <a:r>
              <a:rPr lang="en-US" sz="4000" dirty="0">
                <a:latin typeface="Segoe UI Variable Display Semib" pitchFamily="2" charset="0"/>
              </a:rPr>
              <a:t> and </a:t>
            </a:r>
            <a:r>
              <a:rPr lang="en-US" sz="4000" dirty="0" err="1">
                <a:latin typeface="Segoe UI Variable Display Semib" pitchFamily="2" charset="0"/>
              </a:rPr>
              <a:t>Pydantic</a:t>
            </a:r>
            <a:r>
              <a:rPr lang="en-US" sz="4000" dirty="0">
                <a:latin typeface="Segoe UI Variable Display Semib" pitchFamily="2" charset="0"/>
              </a:rPr>
              <a:t> AI for Azure OpenAI SDK</a:t>
            </a:r>
            <a:endParaRPr kumimoji="0" lang="en-US" sz="4000" b="0" i="0" u="none" strike="noStrike" kern="1200" cap="none" spc="0" normalizeH="0" noProof="0" dirty="0">
              <a:ln w="3175">
                <a:noFill/>
              </a:ln>
              <a:solidFill>
                <a:srgbClr val="FFE399"/>
              </a:solidFill>
              <a:effectLst/>
              <a:uLnTx/>
              <a:uFillTx/>
              <a:latin typeface="Segoe UI Variable Display Semibold" pitchFamily="2" charset="0"/>
            </a:endParaRP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FF0E4F9E-4397-A7C6-10CF-FBF6D2F28C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9265" y="759085"/>
            <a:ext cx="1740309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Demo Section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8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67FC2-2B90-ED67-24BF-D4CC81A40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F30A3B3-D1C3-AAB1-E984-201A27581F5B}"/>
              </a:ext>
            </a:extLst>
          </p:cNvPr>
          <p:cNvSpPr txBox="1"/>
          <p:nvPr/>
        </p:nvSpPr>
        <p:spPr>
          <a:xfrm>
            <a:off x="629265" y="1437235"/>
            <a:ext cx="8937521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  <a:t>Key Takeaways + Study More</a:t>
            </a: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EA54D274-4D52-F915-5ABD-C520B906E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9265" y="768915"/>
            <a:ext cx="1317521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Section 4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0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1.04167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  <p:bldP spid="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9256B-5646-3BA4-4511-4D84E429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2027" cy="553998"/>
          </a:xfrm>
        </p:spPr>
        <p:txBody>
          <a:bodyPr/>
          <a:lstStyle/>
          <a:p>
            <a:r>
              <a:rPr lang="en-US" dirty="0">
                <a:latin typeface="Segoe UI Variable Display Semib" pitchFamily="2" charset="0"/>
              </a:rPr>
              <a:t>Key 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DE4E7-087E-0783-886E-5502C749D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817467"/>
            <a:ext cx="6667500" cy="5219891"/>
          </a:xfrm>
        </p:spPr>
        <p:txBody>
          <a:bodyPr/>
          <a:lstStyle/>
          <a:p>
            <a:r>
              <a:rPr lang="en-US" sz="1900" b="1" dirty="0">
                <a:latin typeface="Segoe UI Variable Display" pitchFamily="2" charset="0"/>
              </a:rPr>
              <a:t>Multimodal Capabilities</a:t>
            </a:r>
            <a:r>
              <a:rPr lang="en-US" sz="1900" dirty="0">
                <a:latin typeface="Segoe UI Variable Display" pitchFamily="2" charset="0"/>
              </a:rPr>
              <a:t>: Azure AI Foundry enables seamless interaction with AI models that process multiple types of data (text, images, etc.), enhancing AI-powered applications.</a:t>
            </a:r>
          </a:p>
          <a:p>
            <a:r>
              <a:rPr lang="en-US" sz="1900" b="1" dirty="0">
                <a:latin typeface="Segoe UI Variable Display" pitchFamily="2" charset="0"/>
              </a:rPr>
              <a:t>GitHub Model Integration</a:t>
            </a:r>
            <a:r>
              <a:rPr lang="en-US" sz="1900" dirty="0">
                <a:latin typeface="Segoe UI Variable Display" pitchFamily="2" charset="0"/>
              </a:rPr>
              <a:t>: Leveraging pre-trained AI models from GitHub simplifies deployment and experimentation, accelerating AI development within Azure.</a:t>
            </a:r>
          </a:p>
          <a:p>
            <a:r>
              <a:rPr lang="en-US" sz="1900" b="1" dirty="0">
                <a:latin typeface="Segoe UI Variable Display" pitchFamily="2" charset="0"/>
              </a:rPr>
              <a:t>Agent-Based AI Interactions</a:t>
            </a:r>
            <a:r>
              <a:rPr lang="en-US" sz="1900" dirty="0">
                <a:latin typeface="Segoe UI Variable Display" pitchFamily="2" charset="0"/>
              </a:rPr>
              <a:t>: Intelligent agents in Azure AI Foundry provide dynamic responses and automate workflows, creating more intuitive user experiences.</a:t>
            </a:r>
          </a:p>
          <a:p>
            <a:r>
              <a:rPr lang="en-US" sz="1900" b="1" dirty="0">
                <a:latin typeface="Segoe UI Variable Display" pitchFamily="2" charset="0"/>
              </a:rPr>
              <a:t>Custom Model Adaptation</a:t>
            </a:r>
            <a:r>
              <a:rPr lang="en-US" sz="1900" dirty="0">
                <a:latin typeface="Segoe UI Variable Display" pitchFamily="2" charset="0"/>
              </a:rPr>
              <a:t>: Developers can fine-tune and customize models to align with specific business needs, ensuring optimal AI performance.</a:t>
            </a:r>
          </a:p>
          <a:p>
            <a:r>
              <a:rPr lang="en-US" sz="1900" b="1" dirty="0">
                <a:latin typeface="Segoe UI Variable Display" pitchFamily="2" charset="0"/>
              </a:rPr>
              <a:t>Efficiency &amp; Scalability</a:t>
            </a:r>
            <a:r>
              <a:rPr lang="en-US" sz="1900" dirty="0">
                <a:latin typeface="Segoe UI Variable Display" pitchFamily="2" charset="0"/>
              </a:rPr>
              <a:t>: Azure AI Foundry offers robust infrastructure to scale AI solutions efficiently, supporting enterprise-grade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115513491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95FF-1082-A806-DE1B-B0FD1399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674FBD-5437-47EB-3C4E-0EAD0641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2027" cy="553998"/>
          </a:xfrm>
        </p:spPr>
        <p:txBody>
          <a:bodyPr/>
          <a:lstStyle/>
          <a:p>
            <a:r>
              <a:rPr lang="en-US" dirty="0">
                <a:latin typeface="Segoe UI Variable Display Semib" pitchFamily="2" charset="0"/>
              </a:rPr>
              <a:t>Resource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EE38B-4CA8-CCCA-28BE-A54A1D51AA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1079082"/>
            <a:ext cx="6667500" cy="4696670"/>
          </a:xfrm>
        </p:spPr>
        <p:txBody>
          <a:bodyPr/>
          <a:lstStyle/>
          <a:p>
            <a:r>
              <a:rPr lang="en-US" sz="2000" dirty="0" err="1">
                <a:latin typeface="Segoe UI Variable Display" pitchFamily="2" charset="0"/>
              </a:rPr>
              <a:t>Pydantic</a:t>
            </a:r>
            <a:r>
              <a:rPr lang="en-US" sz="2000" dirty="0">
                <a:latin typeface="Segoe UI Variable Display" pitchFamily="2" charset="0"/>
              </a:rPr>
              <a:t> Documentation (OpenAI API on </a:t>
            </a:r>
            <a:r>
              <a:rPr lang="en-US" sz="2000" dirty="0" err="1">
                <a:latin typeface="Segoe UI Variable Display" pitchFamily="2" charset="0"/>
              </a:rPr>
              <a:t>Ollama</a:t>
            </a:r>
            <a:r>
              <a:rPr lang="en-US" sz="2000" dirty="0">
                <a:latin typeface="Segoe UI Variable Display" pitchFamily="2" charset="0"/>
              </a:rPr>
              <a:t>)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2"/>
              </a:rPr>
              <a:t>https://ollama.com/blog/structured-outputs</a:t>
            </a:r>
            <a:r>
              <a:rPr lang="en-US" sz="1600" dirty="0">
                <a:latin typeface="Segoe UI Variable Display" pitchFamily="2" charset="0"/>
              </a:rPr>
              <a:t> </a:t>
            </a:r>
          </a:p>
          <a:p>
            <a:r>
              <a:rPr lang="en-US" sz="2000" dirty="0" err="1">
                <a:latin typeface="Segoe UI Variable Display" pitchFamily="2" charset="0"/>
              </a:rPr>
              <a:t>Pydantic</a:t>
            </a:r>
            <a:r>
              <a:rPr lang="en-US" sz="2000" dirty="0">
                <a:latin typeface="Segoe UI Variable Display" pitchFamily="2" charset="0"/>
              </a:rPr>
              <a:t> AI Documentation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3"/>
              </a:rPr>
              <a:t>https://ai.pydantic.dev/models/openai/#azure-ai-foundry</a:t>
            </a:r>
            <a:r>
              <a:rPr lang="en-US" sz="1600" dirty="0">
                <a:latin typeface="Segoe UI Variable Display" pitchFamily="2" charset="0"/>
              </a:rPr>
              <a:t> </a:t>
            </a:r>
          </a:p>
          <a:p>
            <a:r>
              <a:rPr lang="en-US" sz="2000" dirty="0">
                <a:latin typeface="Segoe UI Variable Display" pitchFamily="2" charset="0"/>
              </a:rPr>
              <a:t>GitHub Marketplace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4"/>
              </a:rPr>
              <a:t>github.com/marketplace/models</a:t>
            </a:r>
            <a:endParaRPr lang="en-US" sz="1600" dirty="0">
              <a:latin typeface="Segoe UI Variable Display" pitchFamily="2" charset="0"/>
            </a:endParaRPr>
          </a:p>
          <a:p>
            <a:r>
              <a:rPr lang="en-US" sz="2000" dirty="0">
                <a:latin typeface="Segoe UI Variable Display" pitchFamily="2" charset="0"/>
              </a:rPr>
              <a:t>GitHub Models in .NET with Semantic Kernel Blog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5"/>
              </a:rPr>
              <a:t>gh.io/</a:t>
            </a:r>
            <a:r>
              <a:rPr lang="en-US" sz="1600" dirty="0" err="1">
                <a:latin typeface="Segoe UI Variable Display" pitchFamily="2" charset="0"/>
                <a:hlinkClick r:id="rId5"/>
              </a:rPr>
              <a:t>ModelsSemanticKernel</a:t>
            </a:r>
            <a:endParaRPr lang="en-US" sz="1600" dirty="0">
              <a:latin typeface="Segoe UI Variable Display" pitchFamily="2" charset="0"/>
            </a:endParaRPr>
          </a:p>
          <a:p>
            <a:r>
              <a:rPr lang="en-US" sz="2000" dirty="0">
                <a:latin typeface="Segoe UI Variable Display" pitchFamily="2" charset="0"/>
              </a:rPr>
              <a:t>Build Generative AI apps with .NET and GitHub Models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6"/>
              </a:rPr>
              <a:t>gh.io/</a:t>
            </a:r>
            <a:r>
              <a:rPr lang="en-US" sz="1600" dirty="0" err="1">
                <a:latin typeface="Segoe UI Variable Display" pitchFamily="2" charset="0"/>
                <a:hlinkClick r:id="rId6"/>
              </a:rPr>
              <a:t>GitHubModelsandDotnet</a:t>
            </a:r>
            <a:endParaRPr lang="en-US" sz="1600" dirty="0">
              <a:latin typeface="Segoe UI Variable Display" pitchFamily="2" charset="0"/>
            </a:endParaRPr>
          </a:p>
          <a:p>
            <a:r>
              <a:rPr lang="en-US" sz="2000" dirty="0">
                <a:latin typeface="Segoe UI Variable Display" pitchFamily="2" charset="0"/>
              </a:rPr>
              <a:t>Microsoft Reactor: Prototyping AI Agents with GitHub Models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7"/>
              </a:rPr>
              <a:t>https://www.youtube.com/watch?v=LflBM3ntUSY</a:t>
            </a:r>
            <a:r>
              <a:rPr lang="en-US" sz="1600" dirty="0">
                <a:latin typeface="Segoe UI Variable Display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7905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92DC5B5-DEF2-8609-AEC9-19F2E4B409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8041" y="1660914"/>
            <a:ext cx="5105399" cy="6093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4400" dirty="0">
                <a:solidFill>
                  <a:schemeClr val="bg1"/>
                </a:solidFill>
              </a:rPr>
              <a:t>Thank you 🙏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A92DF6-281C-E658-D639-1C98BD31B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52701" y="1436688"/>
            <a:ext cx="3430587" cy="3430587"/>
          </a:xfrm>
          <a:prstGeom prst="roundRect">
            <a:avLst>
              <a:gd name="adj" fmla="val 6092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7490F-39C5-F3A1-A260-9796E4CEC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" r="18"/>
          <a:stretch/>
        </p:blipFill>
        <p:spPr>
          <a:xfrm>
            <a:off x="7874939" y="1558926"/>
            <a:ext cx="3184955" cy="3186110"/>
          </a:xfrm>
          <a:prstGeom prst="rect">
            <a:avLst/>
          </a:prstGeom>
        </p:spPr>
      </p:pic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10F110F9-C077-1B65-672D-E36D56888C26}"/>
              </a:ext>
            </a:extLst>
          </p:cNvPr>
          <p:cNvSpPr/>
          <p:nvPr/>
        </p:nvSpPr>
        <p:spPr bwMode="auto">
          <a:xfrm>
            <a:off x="7752701" y="5074840"/>
            <a:ext cx="3430587" cy="4484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3716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  <a:defRPr/>
            </a:pPr>
            <a:r>
              <a:rPr kumimoji="0" lang="en-CA" sz="16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C03BC4"/>
                    </a:gs>
                    <a:gs pos="80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Scan QR </a:t>
            </a:r>
            <a:r>
              <a:rPr lang="en-CA" sz="1600" b="1" dirty="0">
                <a:ln w="3175">
                  <a:noFill/>
                </a:ln>
                <a:gradFill>
                  <a:gsLst>
                    <a:gs pos="0">
                      <a:srgbClr val="C03BC4"/>
                    </a:gs>
                    <a:gs pos="80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  <a:cs typeface="Segoe UI" panose="020B0502040204020203" pitchFamily="34" charset="0"/>
              </a:rPr>
              <a:t>for resources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0">
                    <a:srgbClr val="C03BC4"/>
                  </a:gs>
                  <a:gs pos="80000">
                    <a:srgbClr val="0078D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F0502020204030204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0CEE5-7196-07B6-69B1-65C9043A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041" y="2541667"/>
            <a:ext cx="762636" cy="762636"/>
          </a:xfrm>
          <a:prstGeom prst="rect">
            <a:avLst/>
          </a:prstGeom>
        </p:spPr>
      </p:pic>
      <p:pic>
        <p:nvPicPr>
          <p:cNvPr id="5" name="Picture 2" descr="Facebook White Icons – Free Download SVG, PNG, GIF">
            <a:extLst>
              <a:ext uri="{FF2B5EF4-FFF2-40B4-BE49-F238E27FC236}">
                <a16:creationId xmlns:a16="http://schemas.microsoft.com/office/drawing/2014/main" id="{1E03D722-7B96-AE68-C1A7-4CEF1728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3499038"/>
            <a:ext cx="762636" cy="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inkedin White Icons – Free Download SVG, PNG, GIF">
            <a:extLst>
              <a:ext uri="{FF2B5EF4-FFF2-40B4-BE49-F238E27FC236}">
                <a16:creationId xmlns:a16="http://schemas.microsoft.com/office/drawing/2014/main" id="{C14DA152-72AA-6EBF-D964-DF6E25D1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4456410"/>
            <a:ext cx="762636" cy="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56430-5C15-8043-5352-AAC19AFC8B15}"/>
              </a:ext>
            </a:extLst>
          </p:cNvPr>
          <p:cNvSpPr txBox="1"/>
          <p:nvPr/>
        </p:nvSpPr>
        <p:spPr>
          <a:xfrm>
            <a:off x="1735059" y="2769096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bg1"/>
                </a:solidFill>
                <a:latin typeface="Segoe UI Variable Display Semib" pitchFamily="2" charset="0"/>
              </a:rPr>
              <a:t>boatchrnthn</a:t>
            </a:r>
            <a:endParaRPr lang="en-US" sz="2000" dirty="0">
              <a:solidFill>
                <a:schemeClr val="bg1"/>
              </a:solidFill>
              <a:latin typeface="Segoe UI Variable Display Semib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28348-D5EB-162F-5B8C-2F74E86A916F}"/>
              </a:ext>
            </a:extLst>
          </p:cNvPr>
          <p:cNvSpPr txBox="1"/>
          <p:nvPr/>
        </p:nvSpPr>
        <p:spPr>
          <a:xfrm>
            <a:off x="1735058" y="3726467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bg1"/>
                </a:solidFill>
                <a:latin typeface="Segoe UI Variable Display Semib" pitchFamily="2" charset="0"/>
              </a:rPr>
              <a:t>Charunthon</a:t>
            </a:r>
            <a:r>
              <a:rPr lang="en-US" sz="2000" dirty="0">
                <a:solidFill>
                  <a:schemeClr val="bg1"/>
                </a:solidFill>
                <a:latin typeface="Segoe UI Variable Display Semib" pitchFamily="2" charset="0"/>
              </a:rPr>
              <a:t> Limseelo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42D39-77A9-80D5-E2E4-E37E22CDD318}"/>
              </a:ext>
            </a:extLst>
          </p:cNvPr>
          <p:cNvSpPr txBox="1"/>
          <p:nvPr/>
        </p:nvSpPr>
        <p:spPr>
          <a:xfrm>
            <a:off x="1735057" y="4683839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bg1"/>
                </a:solidFill>
                <a:latin typeface="Segoe UI Variable Display Semib" pitchFamily="2" charset="0"/>
              </a:rPr>
              <a:t>Charunthon</a:t>
            </a:r>
            <a:r>
              <a:rPr lang="en-US" sz="2000" dirty="0">
                <a:solidFill>
                  <a:schemeClr val="bg1"/>
                </a:solidFill>
                <a:latin typeface="Segoe UI Variable Display Semib" pitchFamily="2" charset="0"/>
              </a:rPr>
              <a:t> Limseelo</a:t>
            </a:r>
          </a:p>
        </p:txBody>
      </p:sp>
    </p:spTree>
    <p:extLst>
      <p:ext uri="{BB962C8B-B14F-4D97-AF65-F5344CB8AC3E}">
        <p14:creationId xmlns:p14="http://schemas.microsoft.com/office/powerpoint/2010/main" val="3243859669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03672 1.48148E-6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4.81481E-6 L -2.5E-6 0.06643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 animBg="1"/>
      <p:bldP spid="11" grpId="1" animBg="1"/>
      <p:bldP spid="9" grpId="0"/>
      <p:bldP spid="9" grpId="1"/>
      <p:bldP spid="10" grpId="0"/>
      <p:bldP spid="10" grpId="1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AC20-5C65-07A6-0FC0-DB136A5D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696DA-6F21-9FBF-3C79-17726602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82690"/>
            <a:ext cx="11018520" cy="1231106"/>
          </a:xfrm>
        </p:spPr>
        <p:txBody>
          <a:bodyPr/>
          <a:lstStyle/>
          <a:p>
            <a:pPr algn="ctr"/>
            <a:r>
              <a:rPr lang="en-US" sz="4000" dirty="0">
                <a:latin typeface="Segoe UI Variable Display Semibold" pitchFamily="2" charset="0"/>
              </a:rPr>
              <a:t>Operating AI Agents with </a:t>
            </a:r>
            <a:br>
              <a:rPr lang="en-US" sz="4000" dirty="0">
                <a:latin typeface="Segoe UI Variable Display Semibold" pitchFamily="2" charset="0"/>
              </a:rPr>
            </a:br>
            <a:r>
              <a:rPr lang="en-US" sz="4000" dirty="0">
                <a:latin typeface="Segoe UI Variable Display Semibold" pitchFamily="2" charset="0"/>
              </a:rPr>
              <a:t>Azure AI Foundry and Pydantic AI</a:t>
            </a:r>
            <a:endParaRPr lang="en-NL" spc="0" dirty="0">
              <a:latin typeface="Segoe UI Variable Display Semib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88F711-D783-03DD-7941-B8A41FAF521D}"/>
              </a:ext>
            </a:extLst>
          </p:cNvPr>
          <p:cNvSpPr txBox="1"/>
          <p:nvPr/>
        </p:nvSpPr>
        <p:spPr>
          <a:xfrm>
            <a:off x="1987089" y="3181107"/>
            <a:ext cx="1519394" cy="153170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Text generation</a:t>
            </a:r>
          </a:p>
          <a:p>
            <a:pPr algn="ctr">
              <a:lnSpc>
                <a:spcPct val="95000"/>
              </a:lnSpc>
              <a:spcBef>
                <a:spcPts val="1000"/>
              </a:spcBef>
              <a:defRPr/>
            </a:pPr>
            <a:r>
              <a:rPr lang="en-US" sz="1400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Gemma 3</a:t>
            </a:r>
            <a:r>
              <a:rPr lang="en-US" sz="1400" b="1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 </a:t>
            </a:r>
            <a:r>
              <a:rPr lang="en-US" sz="1400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to generate text, or other models for reasoning tasks</a:t>
            </a:r>
          </a:p>
        </p:txBody>
      </p:sp>
      <p:sp>
        <p:nvSpPr>
          <p:cNvPr id="46" name="!!1">
            <a:extLst>
              <a:ext uri="{FF2B5EF4-FFF2-40B4-BE49-F238E27FC236}">
                <a16:creationId xmlns:a16="http://schemas.microsoft.com/office/drawing/2014/main" id="{5D6AB22F-FDC5-2F5F-5917-51837AF92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30712" y="2867891"/>
            <a:ext cx="2032149" cy="2155714"/>
          </a:xfrm>
          <a:prstGeom prst="roundRect">
            <a:avLst>
              <a:gd name="adj" fmla="val 10119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F9C414C-F5BA-1563-6214-2C09166D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76856" y="2867891"/>
            <a:ext cx="2032149" cy="2155714"/>
          </a:xfrm>
          <a:prstGeom prst="roundRect">
            <a:avLst>
              <a:gd name="adj" fmla="val 10119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5B75B-7D04-03E4-A6FB-77C9A1910AF6}"/>
              </a:ext>
            </a:extLst>
          </p:cNvPr>
          <p:cNvSpPr txBox="1"/>
          <p:nvPr/>
        </p:nvSpPr>
        <p:spPr>
          <a:xfrm>
            <a:off x="4209735" y="3181107"/>
            <a:ext cx="1566390" cy="153170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Multimodal to text</a:t>
            </a:r>
            <a:endParaRPr lang="en-US" sz="1400" dirty="0">
              <a:ln>
                <a:noFill/>
              </a:ln>
              <a:solidFill>
                <a:srgbClr val="FFFFFF"/>
              </a:solidFill>
              <a:latin typeface="Segoe UI Variable Display Semib" pitchFamily="2" charset="0"/>
            </a:endParaRPr>
          </a:p>
          <a:p>
            <a:pPr algn="ctr">
              <a:lnSpc>
                <a:spcPct val="95000"/>
              </a:lnSpc>
              <a:spcBef>
                <a:spcPts val="1000"/>
              </a:spcBef>
              <a:defRPr/>
            </a:pPr>
            <a:r>
              <a:rPr lang="en-US" sz="1400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Gemma 3, or other models to explore the different types of input</a:t>
            </a: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44DD9B01-4CE6-6FA3-6A86-F876963B0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23000" y="2867891"/>
            <a:ext cx="2032149" cy="2155714"/>
          </a:xfrm>
          <a:prstGeom prst="roundRect">
            <a:avLst>
              <a:gd name="adj" fmla="val 10119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A3998-D1C7-5917-AB22-8ADA988F9CE5}"/>
              </a:ext>
            </a:extLst>
          </p:cNvPr>
          <p:cNvSpPr txBox="1"/>
          <p:nvPr/>
        </p:nvSpPr>
        <p:spPr>
          <a:xfrm>
            <a:off x="6455879" y="3181107"/>
            <a:ext cx="1566390" cy="58477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Pydantic Framework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ACC3A-6358-DB21-E7E8-8788BC38D12F}"/>
              </a:ext>
            </a:extLst>
          </p:cNvPr>
          <p:cNvSpPr txBox="1"/>
          <p:nvPr/>
        </p:nvSpPr>
        <p:spPr>
          <a:xfrm>
            <a:off x="6455879" y="3898462"/>
            <a:ext cx="1566390" cy="81868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algn="ctr">
              <a:lnSpc>
                <a:spcPct val="95000"/>
              </a:lnSpc>
              <a:spcBef>
                <a:spcPts val="1000"/>
              </a:spcBef>
              <a:defRPr/>
            </a:pPr>
            <a:r>
              <a:rPr lang="en-US" sz="1400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Explore the capabilities of building agents to perform tasks</a:t>
            </a:r>
          </a:p>
        </p:txBody>
      </p:sp>
      <p:sp>
        <p:nvSpPr>
          <p:cNvPr id="12" name="!!1">
            <a:extLst>
              <a:ext uri="{FF2B5EF4-FFF2-40B4-BE49-F238E27FC236}">
                <a16:creationId xmlns:a16="http://schemas.microsoft.com/office/drawing/2014/main" id="{B65A5959-6551-AF28-1A13-E94219D5E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88028" y="2878282"/>
            <a:ext cx="2032149" cy="2155714"/>
          </a:xfrm>
          <a:prstGeom prst="roundRect">
            <a:avLst>
              <a:gd name="adj" fmla="val 10119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8A5167-0ABC-6AD2-87D2-0F78E1E67BB9}"/>
              </a:ext>
            </a:extLst>
          </p:cNvPr>
          <p:cNvSpPr txBox="1"/>
          <p:nvPr/>
        </p:nvSpPr>
        <p:spPr>
          <a:xfrm>
            <a:off x="8646875" y="3404830"/>
            <a:ext cx="1714454" cy="10818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Explore More Multimodal Models and usage of </a:t>
            </a:r>
          </a:p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400" b="1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Variable Display Semib" pitchFamily="2" charset="0"/>
            </a:endParaRPr>
          </a:p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GitHub Models</a:t>
            </a:r>
          </a:p>
        </p:txBody>
      </p:sp>
    </p:spTree>
    <p:extLst>
      <p:ext uri="{BB962C8B-B14F-4D97-AF65-F5344CB8AC3E}">
        <p14:creationId xmlns:p14="http://schemas.microsoft.com/office/powerpoint/2010/main" val="162256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4.375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2.08333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2.96296E-6 L -4.16667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-2.96296E-6 L 4.791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-1.48148E-6 L 1.11022E-1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3.7037E-6 L -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-1.48148E-6 L 2.70833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0.03541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3" grpId="0"/>
      <p:bldP spid="43" grpId="1"/>
      <p:bldP spid="46" grpId="0" animBg="1"/>
      <p:bldP spid="46" grpId="1" animBg="1"/>
      <p:bldP spid="9" grpId="0" animBg="1"/>
      <p:bldP spid="9" grpId="1" animBg="1"/>
      <p:bldP spid="13" grpId="0"/>
      <p:bldP spid="13" grpId="1"/>
      <p:bldP spid="10" grpId="0" animBg="1"/>
      <p:bldP spid="10" grpId="1" animBg="1"/>
      <p:bldP spid="14" grpId="0"/>
      <p:bldP spid="14" grpId="1"/>
      <p:bldP spid="17" grpId="0"/>
      <p:bldP spid="17" grpId="1"/>
      <p:bldP spid="12" grpId="0" animBg="1"/>
      <p:bldP spid="12" grpId="1" animBg="1"/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D40E4-C58B-EEE7-9307-024BD616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CF1B51-E02A-EA92-E70E-F35201F886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844" b="229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73029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D02B1-42AC-E605-4DCD-BDA64D5D2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85F544-0AB9-0968-9A70-FDEDF8BDE8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20844" b="229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73327A-9B36-BB3E-A539-57EB6F04E794}"/>
              </a:ext>
            </a:extLst>
          </p:cNvPr>
          <p:cNvSpPr txBox="1"/>
          <p:nvPr/>
        </p:nvSpPr>
        <p:spPr>
          <a:xfrm>
            <a:off x="1627239" y="3130641"/>
            <a:ext cx="8937521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  <a:t>Overall Picture of Developing</a:t>
            </a:r>
            <a:b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</a:br>
            <a: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  <a:t>Vision Models in Nowadays</a:t>
            </a:r>
            <a:endParaRPr kumimoji="0" lang="en-US" sz="4000" b="0" i="0" u="none" strike="noStrike" kern="1200" cap="none" spc="0" normalizeH="0" noProof="0" dirty="0">
              <a:ln w="3175">
                <a:noFill/>
              </a:ln>
              <a:solidFill>
                <a:srgbClr val="FFE399"/>
              </a:solidFill>
              <a:effectLst/>
              <a:uLnTx/>
              <a:uFillTx/>
              <a:latin typeface="Segoe UI Variable Display Semibold" pitchFamily="2" charset="0"/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A90147DB-36D8-3743-D5B8-BAECBBCF9B7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501148" y="2420734"/>
            <a:ext cx="1189702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Section 1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12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1.041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6.25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1631-9B39-CE88-586D-A4B2ADA7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CLIP: Contrastive Language-Image Pre-training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4A37B-AE62-8EDC-1357-16F432CF0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11811"/>
            <a:ext cx="5328603" cy="3784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88A45-5CF9-AB03-93F0-142FE915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31" y="1311810"/>
            <a:ext cx="4938706" cy="378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04A34-BF39-94E8-34D9-17524E64B5CD}"/>
              </a:ext>
            </a:extLst>
          </p:cNvPr>
          <p:cNvSpPr txBox="1"/>
          <p:nvPr/>
        </p:nvSpPr>
        <p:spPr>
          <a:xfrm>
            <a:off x="588263" y="5223023"/>
            <a:ext cx="11015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CLIP pre-trains an image encoder and a text encoder to predict which images were paired with which texts in our dataset. We then use this behavior to turn CLIP into a zero-shot classifier. We convert all of a dataset’s classes into captions such as “a photo of a dog” and predict the class of the caption CLIP estimates best pairs with a given image.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51135-D601-595F-7F98-FD07979BE1F7}"/>
              </a:ext>
            </a:extLst>
          </p:cNvPr>
          <p:cNvSpPr txBox="1"/>
          <p:nvPr/>
        </p:nvSpPr>
        <p:spPr>
          <a:xfrm>
            <a:off x="7459440" y="6036854"/>
            <a:ext cx="414429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https://openai.com/index/clip/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8999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288B9-B042-531E-5CFB-A3DAEADC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CF83-2447-22EF-794C-DC5EAE74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CLIP: Contrastive Language-Image Pre-training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81B2E-57AB-889A-D436-B5F58DC3E35A}"/>
              </a:ext>
            </a:extLst>
          </p:cNvPr>
          <p:cNvSpPr txBox="1"/>
          <p:nvPr/>
        </p:nvSpPr>
        <p:spPr>
          <a:xfrm>
            <a:off x="8023123" y="1539723"/>
            <a:ext cx="358061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CLIP performs well in recognizing common objects but struggles with abstract and systematic tasks like counting objects or estimating distances in images. In these cases, its zero-shot performance is only slightly better than random guessing. It also underperforms in fine-grained classification, such as distinguishing between car models, aircraft variants, or flower species.</a:t>
            </a:r>
          </a:p>
          <a:p>
            <a:pPr>
              <a:buNone/>
            </a:pPr>
            <a:endParaRPr lang="en-US" sz="1200" dirty="0"/>
          </a:p>
          <a:p>
            <a:r>
              <a:rPr lang="en-US" sz="1200" dirty="0"/>
              <a:t>Additionally, CLIP has poor generalization to images outside its pre-training dataset. For example, while it has strong OCR capabilities, its accuracy on handwritten digits in the MNIST dataset is only 88%, significantly lower than human accuracy of 99.75%. Furthermore, CLIP's zero-shot classifiers are sensitive to wording and phrasing, sometimes requiring trial-and-error prompt engineering to achieve optimal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E5C1E-63FE-2111-38E2-59906522A91E}"/>
              </a:ext>
            </a:extLst>
          </p:cNvPr>
          <p:cNvSpPr txBox="1"/>
          <p:nvPr/>
        </p:nvSpPr>
        <p:spPr>
          <a:xfrm>
            <a:off x="7459440" y="6036854"/>
            <a:ext cx="4144297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2"/>
              </a:rPr>
              <a:t>https://openai.com/index/clip/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D907D-780F-0F26-E11D-CAC053AA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632912"/>
            <a:ext cx="7256206" cy="39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972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Multimodal LLMs Work | Determined AI">
            <a:extLst>
              <a:ext uri="{FF2B5EF4-FFF2-40B4-BE49-F238E27FC236}">
                <a16:creationId xmlns:a16="http://schemas.microsoft.com/office/drawing/2014/main" id="{7B7B7B2C-C30E-23D6-2D97-52F0C374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77" y="208532"/>
            <a:ext cx="10358846" cy="3458344"/>
          </a:xfrm>
          <a:prstGeom prst="roundRect">
            <a:avLst>
              <a:gd name="adj" fmla="val 38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F514F7-2065-35A5-EC73-118A8BD503A9}"/>
              </a:ext>
            </a:extLst>
          </p:cNvPr>
          <p:cNvSpPr txBox="1"/>
          <p:nvPr/>
        </p:nvSpPr>
        <p:spPr>
          <a:xfrm>
            <a:off x="2987040" y="3105559"/>
            <a:ext cx="77425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dirty="0"/>
              <a:t>❄️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8B699-8678-D975-B65F-DAE581E5E61E}"/>
              </a:ext>
            </a:extLst>
          </p:cNvPr>
          <p:cNvSpPr txBox="1"/>
          <p:nvPr/>
        </p:nvSpPr>
        <p:spPr>
          <a:xfrm>
            <a:off x="2987040" y="2211971"/>
            <a:ext cx="77425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dirty="0"/>
              <a:t>🔥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69E8C-C03C-52CE-67E9-28FE7C3B29AA}"/>
              </a:ext>
            </a:extLst>
          </p:cNvPr>
          <p:cNvCxnSpPr>
            <a:cxnSpLocks/>
          </p:cNvCxnSpPr>
          <p:nvPr/>
        </p:nvCxnSpPr>
        <p:spPr>
          <a:xfrm>
            <a:off x="6096000" y="3725346"/>
            <a:ext cx="0" cy="566057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784;p84">
            <a:extLst>
              <a:ext uri="{FF2B5EF4-FFF2-40B4-BE49-F238E27FC236}">
                <a16:creationId xmlns:a16="http://schemas.microsoft.com/office/drawing/2014/main" id="{0A86D3E2-C2CB-EC00-42AE-C9F2E7FBED1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607" y="4233976"/>
            <a:ext cx="4423116" cy="2104547"/>
          </a:xfrm>
          <a:prstGeom prst="roundRect">
            <a:avLst>
              <a:gd name="adj" fmla="val 4987"/>
            </a:avLst>
          </a:prstGeom>
          <a:noFill/>
          <a:ln>
            <a:solidFill>
              <a:schemeClr val="tx1"/>
            </a:solidFill>
          </a:ln>
        </p:spPr>
      </p:pic>
      <p:sp>
        <p:nvSpPr>
          <p:cNvPr id="9" name="Google Shape;783;p84">
            <a:extLst>
              <a:ext uri="{FF2B5EF4-FFF2-40B4-BE49-F238E27FC236}">
                <a16:creationId xmlns:a16="http://schemas.microsoft.com/office/drawing/2014/main" id="{21ECC79C-D66D-00A2-45E7-662015F17A51}"/>
              </a:ext>
            </a:extLst>
          </p:cNvPr>
          <p:cNvSpPr txBox="1"/>
          <p:nvPr/>
        </p:nvSpPr>
        <p:spPr>
          <a:xfrm>
            <a:off x="6821424" y="6372795"/>
            <a:ext cx="520293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lang="en-US" sz="1400" u="sng" dirty="0">
                <a:latin typeface="Segoe UI Variable Display Semib" pitchFamily="2" charset="0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https://github.com/chrnthnkmutt/Ollama_Drawing_p5js</a:t>
            </a:r>
            <a:r>
              <a:rPr lang="en-US" sz="1400" u="sng" dirty="0">
                <a:latin typeface="Segoe UI Variable Display Semib" pitchFamily="2" charset="0"/>
                <a:ea typeface="Arial"/>
                <a:cs typeface="Arial"/>
                <a:sym typeface="Arial"/>
              </a:rPr>
              <a:t> </a:t>
            </a:r>
            <a:endParaRPr sz="1400" dirty="0">
              <a:latin typeface="Segoe UI Variable Display Semib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1B07BEE-82FF-4059-A751-941289BC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278" y="4228051"/>
            <a:ext cx="4214120" cy="2107060"/>
          </a:xfrm>
          <a:prstGeom prst="roundRect">
            <a:avLst>
              <a:gd name="adj" fmla="val 4535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DB490-074A-EDA8-583A-BBE81AB5CE8A}"/>
              </a:ext>
            </a:extLst>
          </p:cNvPr>
          <p:cNvSpPr txBox="1"/>
          <p:nvPr/>
        </p:nvSpPr>
        <p:spPr>
          <a:xfrm>
            <a:off x="9422892" y="3717442"/>
            <a:ext cx="2601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Segoe UI Variable Display Semib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https://llava-vl.github.io/</a:t>
            </a:r>
            <a:r>
              <a:rPr lang="en-US" sz="1600" dirty="0">
                <a:latin typeface="Segoe UI Variable Display Semib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99679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DB733-F770-87FB-5BDE-23491F95F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439890-CAB5-87D0-7280-68247D7E0411}"/>
              </a:ext>
            </a:extLst>
          </p:cNvPr>
          <p:cNvSpPr txBox="1"/>
          <p:nvPr/>
        </p:nvSpPr>
        <p:spPr>
          <a:xfrm>
            <a:off x="629265" y="1419267"/>
            <a:ext cx="8937521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  <a:t>Introducing OpenAI GPT-4.1</a:t>
            </a: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306602DE-1E17-6B8A-B96B-F533E9DCA6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9266" y="768914"/>
            <a:ext cx="1297858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Section 2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79FCB-095E-73E8-8FF7-7B6F3EA72F46}"/>
              </a:ext>
            </a:extLst>
          </p:cNvPr>
          <p:cNvSpPr txBox="1"/>
          <p:nvPr/>
        </p:nvSpPr>
        <p:spPr>
          <a:xfrm>
            <a:off x="629265" y="2219948"/>
            <a:ext cx="6764593" cy="6647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en-US" sz="1600" dirty="0">
                <a:solidFill>
                  <a:schemeClr val="tx1"/>
                </a:solidFill>
                <a:latin typeface="Segoe UI Variable Display Semibold" pitchFamily="2" charset="0"/>
              </a:rPr>
              <a:t>The latest iteration of the gpt-4o model family, specifically targeted for better coding and instruction following, making it better at handling complex technical and coding problems.</a:t>
            </a:r>
          </a:p>
        </p:txBody>
      </p:sp>
    </p:spTree>
    <p:extLst>
      <p:ext uri="{BB962C8B-B14F-4D97-AF65-F5344CB8AC3E}">
        <p14:creationId xmlns:p14="http://schemas.microsoft.com/office/powerpoint/2010/main" val="159937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1.041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1.04167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1.04167E-6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  <p:bldP spid="2" grpId="1" animBg="1"/>
      <p:bldP spid="3" grpId="0"/>
      <p:bldP spid="3" grpId="1"/>
    </p:bldLst>
  </p:timing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B4F0B07B-3A4D-4C62-94BD-A9EACF6FFAE2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4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5.xml><?xml version="1.0" encoding="utf-8"?>
<a:theme xmlns:a="http://schemas.openxmlformats.org/drawingml/2006/main" name="1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27C8C421-03CD-44B7-A7BB-31B9B31BCF20}"/>
    </a:ext>
  </a:extLst>
</a:theme>
</file>

<file path=ppt/theme/theme6.xml><?xml version="1.0" encoding="utf-8"?>
<a:theme xmlns:a="http://schemas.openxmlformats.org/drawingml/2006/main" name="MS Ignite 16:9 Template Dark">
  <a:themeElements>
    <a:clrScheme name="Custom 198">
      <a:dk1>
        <a:srgbClr val="091F2C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8DE971"/>
      </a:accent2>
      <a:accent3>
        <a:srgbClr val="0078D4"/>
      </a:accent3>
      <a:accent4>
        <a:srgbClr val="D7D2CB"/>
      </a:accent4>
      <a:accent5>
        <a:srgbClr val="FFE399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8A17B14A-69D5-4F26-BC7B-8547BA50C10C}"/>
    </a:ext>
  </a:extLst>
</a:theme>
</file>

<file path=ppt/theme/theme7.xml><?xml version="1.0" encoding="utf-8"?>
<a:theme xmlns:a="http://schemas.openxmlformats.org/drawingml/2006/main" name="1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8406B339-0CC2-614D-9C1E-0021142F162D}" vid="{273B2DF5-5468-D94B-A853-C368E13CC91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7CF1B8D6F50428EE4DA41D7F2374F" ma:contentTypeVersion="15" ma:contentTypeDescription="Create a new document." ma:contentTypeScope="" ma:versionID="b249d0085bcd3af91bb9a1eafde62494">
  <xsd:schema xmlns:xsd="http://www.w3.org/2001/XMLSchema" xmlns:xs="http://www.w3.org/2001/XMLSchema" xmlns:p="http://schemas.microsoft.com/office/2006/metadata/properties" xmlns:ns1="http://schemas.microsoft.com/sharepoint/v3" xmlns:ns2="a8a70cf7-9110-44f4-b9e3-de58eb84488c" xmlns:ns3="4b8daba7-7726-4c34-9cdd-54c5aec2096d" targetNamespace="http://schemas.microsoft.com/office/2006/metadata/properties" ma:root="true" ma:fieldsID="07c53e8c77be45ca2756054bf3b8e23c" ns1:_="" ns2:_="" ns3:_="">
    <xsd:import namespace="http://schemas.microsoft.com/sharepoint/v3"/>
    <xsd:import namespace="a8a70cf7-9110-44f4-b9e3-de58eb84488c"/>
    <xsd:import namespace="4b8daba7-7726-4c34-9cdd-54c5aec20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70cf7-9110-44f4-b9e3-de58eb844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daba7-7726-4c34-9cdd-54c5aec209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b52f137-1474-4a54-a261-1f4192444281}" ma:internalName="TaxCatchAll" ma:showField="CatchAllData" ma:web="4b8daba7-7726-4c34-9cdd-54c5aec20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a8a70cf7-9110-44f4-b9e3-de58eb84488c">
      <Terms xmlns="http://schemas.microsoft.com/office/infopath/2007/PartnerControls"/>
    </lcf76f155ced4ddcb4097134ff3c332f>
    <TaxCatchAll xmlns="4b8daba7-7726-4c34-9cdd-54c5aec2096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48D456-28F2-46DF-91EA-1B56677058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8a70cf7-9110-44f4-b9e3-de58eb84488c"/>
    <ds:schemaRef ds:uri="4b8daba7-7726-4c34-9cdd-54c5aec209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804751ba-60e0-4191-9865-d7e5284c1d69"/>
    <ds:schemaRef ds:uri="913b567d-4c83-4181-a45c-f04ce7e1b7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  <ds:schemaRef ds:uri="a8a70cf7-9110-44f4-b9e3-de58eb84488c"/>
    <ds:schemaRef ds:uri="4b8daba7-7726-4c34-9cdd-54c5aec2096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Tour_2024_16-9 Event-template</Template>
  <TotalTime>660</TotalTime>
  <Words>1389</Words>
  <Application>Microsoft Office PowerPoint</Application>
  <PresentationFormat>Widescreen</PresentationFormat>
  <Paragraphs>161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49" baseType="lpstr">
      <vt:lpstr>Aptos</vt:lpstr>
      <vt:lpstr>Arial</vt:lpstr>
      <vt:lpstr>Calibri</vt:lpstr>
      <vt:lpstr>Consolas</vt:lpstr>
      <vt:lpstr>JetBrains Mono</vt:lpstr>
      <vt:lpstr>Noto Sans Symbols</vt:lpstr>
      <vt:lpstr>Quattrocento Sans</vt:lpstr>
      <vt:lpstr>Segoe Sans Display Semibold</vt:lpstr>
      <vt:lpstr>Segoe Sans Text</vt:lpstr>
      <vt:lpstr>Segoe Sans Text Semibold</vt:lpstr>
      <vt:lpstr>Segoe UI</vt:lpstr>
      <vt:lpstr>Segoe UI Semibold</vt:lpstr>
      <vt:lpstr>Segoe UI Variable Display</vt:lpstr>
      <vt:lpstr>Segoe UI Variable Display Semib</vt:lpstr>
      <vt:lpstr>Segoe UI Variable Display Semibo</vt:lpstr>
      <vt:lpstr>Segoe UI Variable Display Semibold</vt:lpstr>
      <vt:lpstr>Segoe UI Variable Small Light</vt:lpstr>
      <vt:lpstr>Wingdings</vt:lpstr>
      <vt:lpstr>Microsoft AI Tour 16:9 Template Light</vt:lpstr>
      <vt:lpstr>Microsoft AI Tour 16:9 Template Dark</vt:lpstr>
      <vt:lpstr>Microsoft Build 16:9 Template Dark</vt:lpstr>
      <vt:lpstr>Test</vt:lpstr>
      <vt:lpstr>1_MS Ignite 16:9 Template Light</vt:lpstr>
      <vt:lpstr>MS Ignite 16:9 Template Dark</vt:lpstr>
      <vt:lpstr>1_MS Ignite 16:9 Template Light</vt:lpstr>
      <vt:lpstr>Operating AI Agents with Azure AI Foundry and Pydantic AI</vt:lpstr>
      <vt:lpstr>Session Speaker</vt:lpstr>
      <vt:lpstr>Operating AI Agents with  Azure AI Foundry and Pydantic AI</vt:lpstr>
      <vt:lpstr>PowerPoint Presentation</vt:lpstr>
      <vt:lpstr>PowerPoint Presentation</vt:lpstr>
      <vt:lpstr>CLIP: Contrastive Language-Image Pre-training</vt:lpstr>
      <vt:lpstr>CLIP: Contrastive Language-Image Pre-training</vt:lpstr>
      <vt:lpstr>PowerPoint Presentation</vt:lpstr>
      <vt:lpstr>PowerPoint Presentation</vt:lpstr>
      <vt:lpstr>PowerPoint Presentation</vt:lpstr>
      <vt:lpstr>MMMU: Massive Multi-discipline Multimodal Understanding</vt:lpstr>
      <vt:lpstr>MathVista Accuracy (Act like Photomath, but better)</vt:lpstr>
      <vt:lpstr>PowerPoint Presentation</vt:lpstr>
      <vt:lpstr>Agent</vt:lpstr>
      <vt:lpstr>What is Pydantic and Pydantic AI?</vt:lpstr>
      <vt:lpstr>PowerPoint Presentation</vt:lpstr>
      <vt:lpstr>Example Syntax of Inferencing OpenAI Models in with Pydantic AI</vt:lpstr>
      <vt:lpstr>Example Syntax of Inferencing OpenAI Models in with Pydantic AI</vt:lpstr>
      <vt:lpstr>Proposed Syntax of Inferencing Azure AI Models in with Pydantic AI</vt:lpstr>
      <vt:lpstr>PowerPoint Presentation</vt:lpstr>
      <vt:lpstr>PowerPoint Presentation</vt:lpstr>
      <vt:lpstr>Key Takeaways</vt:lpstr>
      <vt:lpstr>Resource</vt:lpstr>
      <vt:lpstr>Thank you 🙏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AI Tour</dc:subject>
  <dc:creator>Chris Noring</dc:creator>
  <cp:keywords>Microsoft AI Tour</cp:keywords>
  <dc:description/>
  <cp:lastModifiedBy>Charunthon Limseelo</cp:lastModifiedBy>
  <cp:revision>56</cp:revision>
  <cp:lastPrinted>2024-12-10T20:44:25Z</cp:lastPrinted>
  <dcterms:created xsi:type="dcterms:W3CDTF">2024-07-15T12:16:38Z</dcterms:created>
  <dcterms:modified xsi:type="dcterms:W3CDTF">2025-05-08T03:16:05Z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0x0101000767CF1B8D6F50428EE4DA41D7F2374F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diaServiceImageTags">
    <vt:lpwstr/>
  </property>
  <property fmtid="{D5CDD505-2E9C-101B-9397-08002B2CF9AE}" pid="19" name="ComplianceAssetId">
    <vt:lpwstr/>
  </property>
  <property fmtid="{D5CDD505-2E9C-101B-9397-08002B2CF9AE}" pid="20" name="_ExtendedDescription">
    <vt:lpwstr/>
  </property>
  <property fmtid="{D5CDD505-2E9C-101B-9397-08002B2CF9AE}" pid="21" name="TriggerFlowInfo">
    <vt:lpwstr/>
  </property>
</Properties>
</file>